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4"/>
  </p:notesMasterIdLst>
  <p:handoutMasterIdLst>
    <p:handoutMasterId r:id="rId25"/>
  </p:handoutMasterIdLst>
  <p:sldIdLst>
    <p:sldId id="317" r:id="rId2"/>
    <p:sldId id="322" r:id="rId3"/>
    <p:sldId id="340" r:id="rId4"/>
    <p:sldId id="341" r:id="rId5"/>
    <p:sldId id="327" r:id="rId6"/>
    <p:sldId id="323" r:id="rId7"/>
    <p:sldId id="324" r:id="rId8"/>
    <p:sldId id="325" r:id="rId9"/>
    <p:sldId id="328" r:id="rId10"/>
    <p:sldId id="329" r:id="rId11"/>
    <p:sldId id="333" r:id="rId12"/>
    <p:sldId id="330" r:id="rId13"/>
    <p:sldId id="326" r:id="rId14"/>
    <p:sldId id="332" r:id="rId15"/>
    <p:sldId id="331" r:id="rId16"/>
    <p:sldId id="337" r:id="rId17"/>
    <p:sldId id="334" r:id="rId18"/>
    <p:sldId id="336" r:id="rId19"/>
    <p:sldId id="335" r:id="rId20"/>
    <p:sldId id="338" r:id="rId21"/>
    <p:sldId id="339" r:id="rId22"/>
    <p:sldId id="342" r:id="rId23"/>
  </p:sldIdLst>
  <p:sldSz cx="12192000" cy="6858000"/>
  <p:notesSz cx="6797675" cy="9874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01806682-EA48-4EE8-BC1C-E66947801E83}">
          <p14:sldIdLst>
            <p14:sldId id="317"/>
            <p14:sldId id="322"/>
            <p14:sldId id="340"/>
            <p14:sldId id="341"/>
            <p14:sldId id="327"/>
            <p14:sldId id="323"/>
            <p14:sldId id="324"/>
            <p14:sldId id="325"/>
            <p14:sldId id="328"/>
            <p14:sldId id="329"/>
            <p14:sldId id="333"/>
            <p14:sldId id="330"/>
            <p14:sldId id="326"/>
            <p14:sldId id="332"/>
            <p14:sldId id="331"/>
            <p14:sldId id="337"/>
            <p14:sldId id="334"/>
            <p14:sldId id="336"/>
            <p14:sldId id="335"/>
            <p14:sldId id="338"/>
            <p14:sldId id="339"/>
            <p14:sldId id="3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민정 김" initials="민김" lastIdx="2" clrIdx="0">
    <p:extLst>
      <p:ext uri="{19B8F6BF-5375-455C-9EA6-DF929625EA0E}">
        <p15:presenceInfo xmlns:p15="http://schemas.microsoft.com/office/powerpoint/2012/main" userId="1e65ec73ecdf23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48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77" autoAdjust="0"/>
    <p:restoredTop sz="87796" autoAdjust="0"/>
  </p:normalViewPr>
  <p:slideViewPr>
    <p:cSldViewPr snapToGrid="0">
      <p:cViewPr>
        <p:scale>
          <a:sx n="85" d="100"/>
          <a:sy n="85" d="100"/>
        </p:scale>
        <p:origin x="259" y="-149"/>
      </p:cViewPr>
      <p:guideLst/>
    </p:cSldViewPr>
  </p:slideViewPr>
  <p:notesTextViewPr>
    <p:cViewPr>
      <p:scale>
        <a:sx n="3" d="2"/>
        <a:sy n="3" d="2"/>
      </p:scale>
      <p:origin x="0" y="0"/>
    </p:cViewPr>
  </p:notesTextViewPr>
  <p:notesViewPr>
    <p:cSldViewPr snapToGrid="0">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esh Selvakumar" userId="2a1b48795d332c11" providerId="LiveId" clId="{0A44B50D-AB4A-4BAD-9DBF-38DD6B519572}"/>
    <pc:docChg chg="modSld">
      <pc:chgData name="Kumaresh Selvakumar" userId="2a1b48795d332c11" providerId="LiveId" clId="{0A44B50D-AB4A-4BAD-9DBF-38DD6B519572}" dt="2024-05-13T02:29:14.114" v="3" actId="1038"/>
      <pc:docMkLst>
        <pc:docMk/>
      </pc:docMkLst>
      <pc:sldChg chg="modSp mod">
        <pc:chgData name="Kumaresh Selvakumar" userId="2a1b48795d332c11" providerId="LiveId" clId="{0A44B50D-AB4A-4BAD-9DBF-38DD6B519572}" dt="2024-05-13T02:29:14.114" v="3" actId="1038"/>
        <pc:sldMkLst>
          <pc:docMk/>
          <pc:sldMk cId="2904837002" sldId="336"/>
        </pc:sldMkLst>
        <pc:picChg chg="mod">
          <ac:chgData name="Kumaresh Selvakumar" userId="2a1b48795d332c11" providerId="LiveId" clId="{0A44B50D-AB4A-4BAD-9DBF-38DD6B519572}" dt="2024-05-13T02:29:14.114" v="3" actId="1038"/>
          <ac:picMkLst>
            <pc:docMk/>
            <pc:sldMk cId="2904837002" sldId="336"/>
            <ac:picMk id="20" creationId="{F2DDA2F5-AD1C-092E-9352-7E4D3937757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C51324FB-B0F0-11C2-7E1E-B170BE8AC753}"/>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9A069D00-4DB4-97E4-8D93-A5D7FAEC518D}"/>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80BAC8AE-9460-43A0-A278-EEEA1586CA70}" type="datetimeFigureOut">
              <a:rPr lang="ko-KR" altLang="en-US" smtClean="0"/>
              <a:t>2024-05-13</a:t>
            </a:fld>
            <a:endParaRPr lang="ko-KR" altLang="en-US"/>
          </a:p>
        </p:txBody>
      </p:sp>
      <p:sp>
        <p:nvSpPr>
          <p:cNvPr id="4" name="바닥글 개체 틀 3">
            <a:extLst>
              <a:ext uri="{FF2B5EF4-FFF2-40B4-BE49-F238E27FC236}">
                <a16:creationId xmlns:a16="http://schemas.microsoft.com/office/drawing/2014/main" id="{8C2FF7E1-19E5-A53F-AB1E-6F1AE1AC6572}"/>
              </a:ext>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6AC126D-BBB0-025D-F864-F4B0919A1AB4}"/>
              </a:ext>
            </a:extLst>
          </p:cNvPr>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fld id="{AB315BFD-9A8A-43F1-9F9B-99637B45F840}" type="slidenum">
              <a:rPr lang="ko-KR" altLang="en-US" smtClean="0"/>
              <a:t>‹#›</a:t>
            </a:fld>
            <a:endParaRPr lang="ko-KR" altLang="en-US"/>
          </a:p>
        </p:txBody>
      </p:sp>
    </p:spTree>
    <p:extLst>
      <p:ext uri="{BB962C8B-B14F-4D97-AF65-F5344CB8AC3E}">
        <p14:creationId xmlns:p14="http://schemas.microsoft.com/office/powerpoint/2010/main" val="496973329"/>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2T08:54:41.7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2T08:54:45.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68,'781'0,"-739"-3,0-2,0-2,-1-1,79-29,-97 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2T08:54:51.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71,'36'-9,"0"3,0 0,1 3,-1 1,45 3,-13-1,960-2,-523 4,-468-4,57-10,-55 6,44-1,1038 5,-546 5,744-3,-1305-1,0 0,1-1,-1-1,20-5,-18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2T08:54:59.7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1,'7722'0,"-7700"0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2T08:55:01.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0 104,'62'-3,"105"-19,-26 2,621-11,-678 32,135-17,-125 7,176 6,-143 5,-93-2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6B4255BD-308E-47C7-B51B-B10D546CE96D}" type="datetimeFigureOut">
              <a:rPr lang="ko-KR" altLang="en-US" smtClean="0"/>
              <a:t>2024-05-13</a:t>
            </a:fld>
            <a:endParaRPr lang="ko-KR" altLang="en-US" dirty="0"/>
          </a:p>
        </p:txBody>
      </p:sp>
      <p:sp>
        <p:nvSpPr>
          <p:cNvPr id="4" name="슬라이드 이미지 개체 틀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472F0AD7-D67F-4871-BEA5-FA58C8D36142}" type="slidenum">
              <a:rPr lang="ko-KR" altLang="en-US" smtClean="0"/>
              <a:t>‹#›</a:t>
            </a:fld>
            <a:endParaRPr lang="ko-KR" altLang="en-US" dirty="0"/>
          </a:p>
        </p:txBody>
      </p:sp>
    </p:spTree>
    <p:extLst>
      <p:ext uri="{BB962C8B-B14F-4D97-AF65-F5344CB8AC3E}">
        <p14:creationId xmlns:p14="http://schemas.microsoft.com/office/powerpoint/2010/main" val="1512931676"/>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위에서 논의한 바와 같이</a:t>
            </a:r>
            <a:r>
              <a:rPr lang="en-US" altLang="ko-KR" dirty="0"/>
              <a:t>, </a:t>
            </a:r>
            <a:r>
              <a:rPr lang="ko-KR" altLang="en-US" dirty="0"/>
              <a:t>학자들은 배기가스 기둥에 있는 에어로졸 입자의 분포 패턴이 실제 </a:t>
            </a:r>
            <a:r>
              <a:rPr lang="en-US" altLang="ko-KR" dirty="0"/>
              <a:t>IR </a:t>
            </a:r>
            <a:r>
              <a:rPr lang="ko-KR" altLang="en-US" dirty="0"/>
              <a:t>복사 억제에 큰 영향을 미친다고 믿습니다</a:t>
            </a:r>
            <a:r>
              <a:rPr lang="en-US" altLang="ko-KR" dirty="0"/>
              <a:t>.</a:t>
            </a:r>
          </a:p>
          <a:p>
            <a:r>
              <a:rPr lang="ko-KR" altLang="en-US" dirty="0"/>
              <a:t>혼합 매체의 에어로졸 입자 농도는 </a:t>
            </a:r>
            <a:r>
              <a:rPr lang="en-US" altLang="ko-KR" dirty="0"/>
              <a:t>IR </a:t>
            </a:r>
            <a:r>
              <a:rPr lang="ko-KR" altLang="en-US" dirty="0"/>
              <a:t>복사 신호를 억제할 수 있을 만큼 밀도가 높아야 하며 전체 열 제트를 포괄하는 적절한 에어로졸 층을 형성할 수 있을 만큼 균일해야 합니다</a:t>
            </a:r>
            <a:r>
              <a:rPr lang="en-US" altLang="ko-KR" dirty="0"/>
              <a:t>.</a:t>
            </a:r>
            <a:endParaRPr lang="ko-KR" altLang="en-US" dirty="0"/>
          </a:p>
        </p:txBody>
      </p:sp>
    </p:spTree>
    <p:extLst>
      <p:ext uri="{BB962C8B-B14F-4D97-AF65-F5344CB8AC3E}">
        <p14:creationId xmlns:p14="http://schemas.microsoft.com/office/powerpoint/2010/main" val="71039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그외에도</a:t>
            </a:r>
            <a:r>
              <a:rPr lang="en-US" altLang="ko-KR" dirty="0"/>
              <a:t> </a:t>
            </a:r>
            <a:r>
              <a:rPr lang="ko-KR" altLang="en-US" dirty="0"/>
              <a:t>추가적으로 중요한 특성은 다음과 같다</a:t>
            </a:r>
            <a:r>
              <a:rPr lang="en-US" altLang="ko-KR" dirty="0"/>
              <a:t>.</a:t>
            </a:r>
            <a:endParaRPr lang="ko-KR" altLang="en-US" dirty="0"/>
          </a:p>
        </p:txBody>
      </p:sp>
    </p:spTree>
    <p:extLst>
      <p:ext uri="{BB962C8B-B14F-4D97-AF65-F5344CB8AC3E}">
        <p14:creationId xmlns:p14="http://schemas.microsoft.com/office/powerpoint/2010/main" val="36589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361741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3189372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197618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494525" y="2371990"/>
            <a:ext cx="9144000" cy="1079183"/>
          </a:xfrm>
        </p:spPr>
        <p:txBody>
          <a:bodyPr anchor="ctr">
            <a:normAutofit/>
          </a:bodyPr>
          <a:lstStyle>
            <a:lvl1pPr algn="ctr">
              <a:defRPr sz="3000">
                <a:latin typeface="Arial" panose="020B0604020202020204" pitchFamily="34" charset="0"/>
                <a:cs typeface="Arial" panose="020B0604020202020204" pitchFamily="34" charset="0"/>
              </a:defRPr>
            </a:lvl1pPr>
          </a:lstStyle>
          <a:p>
            <a:r>
              <a:rPr lang="ko-KR" altLang="en-US" dirty="0"/>
              <a:t>마스터 제목 스타일 편집</a:t>
            </a:r>
            <a:endParaRPr lang="en-US" dirty="0"/>
          </a:p>
        </p:txBody>
      </p:sp>
      <p:sp>
        <p:nvSpPr>
          <p:cNvPr id="4" name="Date Placeholder 3"/>
          <p:cNvSpPr>
            <a:spLocks noGrp="1"/>
          </p:cNvSpPr>
          <p:nvPr>
            <p:ph type="dt" sz="half" idx="10"/>
          </p:nvPr>
        </p:nvSpPr>
        <p:spPr>
          <a:xfrm>
            <a:off x="3665912" y="3586875"/>
            <a:ext cx="2743200" cy="365125"/>
          </a:xfrm>
        </p:spPr>
        <p:txBody>
          <a:bodyPr/>
          <a:lstStyle/>
          <a:p>
            <a:pPr algn="ctr"/>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grpSp>
        <p:nvGrpSpPr>
          <p:cNvPr id="19" name="그룹 18">
            <a:extLst>
              <a:ext uri="{FF2B5EF4-FFF2-40B4-BE49-F238E27FC236}">
                <a16:creationId xmlns:a16="http://schemas.microsoft.com/office/drawing/2014/main" id="{EC76E247-47B4-980A-E029-E5C2210F95DD}"/>
              </a:ext>
            </a:extLst>
          </p:cNvPr>
          <p:cNvGrpSpPr/>
          <p:nvPr userDrawn="1"/>
        </p:nvGrpSpPr>
        <p:grpSpPr>
          <a:xfrm>
            <a:off x="2" y="2"/>
            <a:ext cx="12191999" cy="6858001"/>
            <a:chOff x="1" y="0"/>
            <a:chExt cx="12191999" cy="6858001"/>
          </a:xfrm>
        </p:grpSpPr>
        <p:sp>
          <p:nvSpPr>
            <p:cNvPr id="8" name="자유형: 도형 7">
              <a:extLst>
                <a:ext uri="{FF2B5EF4-FFF2-40B4-BE49-F238E27FC236}">
                  <a16:creationId xmlns:a16="http://schemas.microsoft.com/office/drawing/2014/main" id="{0013F7FF-37FE-FFB4-1F20-F541045E05A1}"/>
                </a:ext>
              </a:extLst>
            </p:cNvPr>
            <p:cNvSpPr/>
            <p:nvPr userDrawn="1"/>
          </p:nvSpPr>
          <p:spPr>
            <a:xfrm>
              <a:off x="1" y="6639442"/>
              <a:ext cx="656721" cy="218559"/>
            </a:xfrm>
            <a:custGeom>
              <a:avLst/>
              <a:gdLst>
                <a:gd name="connsiteX0" fmla="*/ 0 w 656721"/>
                <a:gd name="connsiteY0" fmla="*/ 0 h 218559"/>
                <a:gd name="connsiteX1" fmla="*/ 241317 w 656721"/>
                <a:gd name="connsiteY1" fmla="*/ 90064 h 218559"/>
                <a:gd name="connsiteX2" fmla="*/ 504166 w 656721"/>
                <a:gd name="connsiteY2" fmla="*/ 175747 h 218559"/>
                <a:gd name="connsiteX3" fmla="*/ 656721 w 656721"/>
                <a:gd name="connsiteY3" fmla="*/ 218559 h 218559"/>
                <a:gd name="connsiteX4" fmla="*/ 354975 w 656721"/>
                <a:gd name="connsiteY4" fmla="*/ 218559 h 218559"/>
                <a:gd name="connsiteX5" fmla="*/ 283338 w 656721"/>
                <a:gd name="connsiteY5" fmla="*/ 190186 h 218559"/>
                <a:gd name="connsiteX6" fmla="*/ 66719 w 656721"/>
                <a:gd name="connsiteY6" fmla="*/ 92624 h 218559"/>
                <a:gd name="connsiteX7" fmla="*/ 0 w 656721"/>
                <a:gd name="connsiteY7" fmla="*/ 58692 h 218559"/>
                <a:gd name="connsiteX8" fmla="*/ 0 w 656721"/>
                <a:gd name="connsiteY8" fmla="*/ 0 h 21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21" h="218559">
                  <a:moveTo>
                    <a:pt x="0" y="0"/>
                  </a:moveTo>
                  <a:lnTo>
                    <a:pt x="241317" y="90064"/>
                  </a:lnTo>
                  <a:cubicBezTo>
                    <a:pt x="328203" y="120416"/>
                    <a:pt x="415839" y="148978"/>
                    <a:pt x="504166" y="175747"/>
                  </a:cubicBezTo>
                  <a:lnTo>
                    <a:pt x="656721" y="218559"/>
                  </a:lnTo>
                  <a:lnTo>
                    <a:pt x="354975" y="218559"/>
                  </a:lnTo>
                  <a:lnTo>
                    <a:pt x="283338" y="190186"/>
                  </a:lnTo>
                  <a:cubicBezTo>
                    <a:pt x="210078" y="159215"/>
                    <a:pt x="137854" y="126694"/>
                    <a:pt x="66719" y="92624"/>
                  </a:cubicBezTo>
                  <a:lnTo>
                    <a:pt x="0" y="58692"/>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dirty="0"/>
            </a:p>
          </p:txBody>
        </p:sp>
        <p:sp>
          <p:nvSpPr>
            <p:cNvPr id="9" name="자유형: 도형 8">
              <a:extLst>
                <a:ext uri="{FF2B5EF4-FFF2-40B4-BE49-F238E27FC236}">
                  <a16:creationId xmlns:a16="http://schemas.microsoft.com/office/drawing/2014/main" id="{7B246B4D-0684-E013-37E7-3F6DE3BBDC7C}"/>
                </a:ext>
              </a:extLst>
            </p:cNvPr>
            <p:cNvSpPr/>
            <p:nvPr userDrawn="1"/>
          </p:nvSpPr>
          <p:spPr>
            <a:xfrm>
              <a:off x="1" y="6698134"/>
              <a:ext cx="354975" cy="159867"/>
            </a:xfrm>
            <a:custGeom>
              <a:avLst/>
              <a:gdLst>
                <a:gd name="connsiteX0" fmla="*/ 0 w 354975"/>
                <a:gd name="connsiteY0" fmla="*/ 0 h 159867"/>
                <a:gd name="connsiteX1" fmla="*/ 66719 w 354975"/>
                <a:gd name="connsiteY1" fmla="*/ 33932 h 159867"/>
                <a:gd name="connsiteX2" fmla="*/ 283338 w 354975"/>
                <a:gd name="connsiteY2" fmla="*/ 131494 h 159867"/>
                <a:gd name="connsiteX3" fmla="*/ 354975 w 354975"/>
                <a:gd name="connsiteY3" fmla="*/ 159867 h 159867"/>
                <a:gd name="connsiteX4" fmla="*/ 0 w 354975"/>
                <a:gd name="connsiteY4" fmla="*/ 159867 h 159867"/>
                <a:gd name="connsiteX5" fmla="*/ 0 w 354975"/>
                <a:gd name="connsiteY5" fmla="*/ 0 h 15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975" h="159867">
                  <a:moveTo>
                    <a:pt x="0" y="0"/>
                  </a:moveTo>
                  <a:lnTo>
                    <a:pt x="66719" y="33932"/>
                  </a:lnTo>
                  <a:cubicBezTo>
                    <a:pt x="137854" y="68002"/>
                    <a:pt x="210078" y="100523"/>
                    <a:pt x="283338" y="131494"/>
                  </a:cubicBezTo>
                  <a:lnTo>
                    <a:pt x="354975" y="159867"/>
                  </a:lnTo>
                  <a:lnTo>
                    <a:pt x="0" y="1598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dirty="0"/>
            </a:p>
          </p:txBody>
        </p:sp>
        <p:grpSp>
          <p:nvGrpSpPr>
            <p:cNvPr id="10" name="그룹 9">
              <a:extLst>
                <a:ext uri="{FF2B5EF4-FFF2-40B4-BE49-F238E27FC236}">
                  <a16:creationId xmlns:a16="http://schemas.microsoft.com/office/drawing/2014/main" id="{9566EB12-D6AD-D083-E2C7-5DCC3BD5D922}"/>
                </a:ext>
              </a:extLst>
            </p:cNvPr>
            <p:cNvGrpSpPr/>
            <p:nvPr userDrawn="1"/>
          </p:nvGrpSpPr>
          <p:grpSpPr>
            <a:xfrm>
              <a:off x="4539561" y="0"/>
              <a:ext cx="7652439" cy="6858001"/>
              <a:chOff x="4539561" y="0"/>
              <a:chExt cx="7652439" cy="6858001"/>
            </a:xfrm>
          </p:grpSpPr>
          <p:sp>
            <p:nvSpPr>
              <p:cNvPr id="11" name="자유형: 도형 10">
                <a:extLst>
                  <a:ext uri="{FF2B5EF4-FFF2-40B4-BE49-F238E27FC236}">
                    <a16:creationId xmlns:a16="http://schemas.microsoft.com/office/drawing/2014/main" id="{8C80BE93-9A78-F3BC-8BB8-D0B18D42FDB1}"/>
                  </a:ext>
                </a:extLst>
              </p:cNvPr>
              <p:cNvSpPr/>
              <p:nvPr/>
            </p:nvSpPr>
            <p:spPr>
              <a:xfrm>
                <a:off x="5329876" y="0"/>
                <a:ext cx="6862124" cy="6858000"/>
              </a:xfrm>
              <a:custGeom>
                <a:avLst/>
                <a:gdLst>
                  <a:gd name="connsiteX0" fmla="*/ 6367599 w 6862124"/>
                  <a:gd name="connsiteY0" fmla="*/ 0 h 6858000"/>
                  <a:gd name="connsiteX1" fmla="*/ 6862124 w 6862124"/>
                  <a:gd name="connsiteY1" fmla="*/ 0 h 6858000"/>
                  <a:gd name="connsiteX2" fmla="*/ 6862124 w 6862124"/>
                  <a:gd name="connsiteY2" fmla="*/ 5932969 h 6858000"/>
                  <a:gd name="connsiteX3" fmla="*/ 6858341 w 6862124"/>
                  <a:gd name="connsiteY3" fmla="*/ 5938556 h 6858000"/>
                  <a:gd name="connsiteX4" fmla="*/ 6191887 w 6862124"/>
                  <a:gd name="connsiteY4" fmla="*/ 6772274 h 6858000"/>
                  <a:gd name="connsiteX5" fmla="*/ 6111832 w 6862124"/>
                  <a:gd name="connsiteY5" fmla="*/ 6858000 h 6858000"/>
                  <a:gd name="connsiteX6" fmla="*/ 0 w 6862124"/>
                  <a:gd name="connsiteY6" fmla="*/ 6858000 h 6858000"/>
                  <a:gd name="connsiteX7" fmla="*/ 168164 w 6862124"/>
                  <a:gd name="connsiteY7" fmla="*/ 6802853 h 6858000"/>
                  <a:gd name="connsiteX8" fmla="*/ 2379904 w 6862124"/>
                  <a:gd name="connsiteY8" fmla="*/ 5717358 h 6858000"/>
                  <a:gd name="connsiteX9" fmla="*/ 6353481 w 6862124"/>
                  <a:gd name="connsiteY9" fmla="*/ 107930 h 6858000"/>
                  <a:gd name="connsiteX10" fmla="*/ 6367599 w 686212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2124" h="6858000">
                    <a:moveTo>
                      <a:pt x="6367599" y="0"/>
                    </a:moveTo>
                    <a:lnTo>
                      <a:pt x="6862124" y="0"/>
                    </a:lnTo>
                    <a:lnTo>
                      <a:pt x="6862124" y="5932969"/>
                    </a:lnTo>
                    <a:lnTo>
                      <a:pt x="6858341" y="5938556"/>
                    </a:lnTo>
                    <a:cubicBezTo>
                      <a:pt x="6656912" y="6223622"/>
                      <a:pt x="6434445" y="6502362"/>
                      <a:pt x="6191887" y="6772274"/>
                    </a:cubicBezTo>
                    <a:lnTo>
                      <a:pt x="6111832" y="6858000"/>
                    </a:lnTo>
                    <a:lnTo>
                      <a:pt x="0" y="6858000"/>
                    </a:lnTo>
                    <a:lnTo>
                      <a:pt x="168164" y="6802853"/>
                    </a:lnTo>
                    <a:cubicBezTo>
                      <a:pt x="916065" y="6544685"/>
                      <a:pt x="1662368" y="6183375"/>
                      <a:pt x="2379904" y="5717358"/>
                    </a:cubicBezTo>
                    <a:cubicBezTo>
                      <a:pt x="4622202" y="4261055"/>
                      <a:pt x="6044584" y="2132279"/>
                      <a:pt x="6353481" y="107930"/>
                    </a:cubicBezTo>
                    <a:lnTo>
                      <a:pt x="6367599" y="0"/>
                    </a:lnTo>
                    <a:close/>
                  </a:path>
                </a:pathLst>
              </a:custGeom>
              <a:solidFill>
                <a:schemeClr val="accent1">
                  <a:lumMod val="50000"/>
                  <a:alpha val="88000"/>
                </a:schemeClr>
              </a:solidFill>
              <a:ln>
                <a:solidFill>
                  <a:schemeClr val="accent1">
                    <a:shade val="50000"/>
                  </a:schemeClr>
                </a:solidFill>
              </a:ln>
              <a:effectLst>
                <a:outerShdw blurRad="38100" dist="38100" dir="13500000" sx="102000" sy="102000" algn="b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dirty="0"/>
              </a:p>
            </p:txBody>
          </p:sp>
          <p:sp>
            <p:nvSpPr>
              <p:cNvPr id="12" name="자유형: 도형 11">
                <a:extLst>
                  <a:ext uri="{FF2B5EF4-FFF2-40B4-BE49-F238E27FC236}">
                    <a16:creationId xmlns:a16="http://schemas.microsoft.com/office/drawing/2014/main" id="{97A0A362-9F76-660A-BEB4-C1BB3C521632}"/>
                  </a:ext>
                </a:extLst>
              </p:cNvPr>
              <p:cNvSpPr/>
              <p:nvPr/>
            </p:nvSpPr>
            <p:spPr>
              <a:xfrm>
                <a:off x="4539561" y="0"/>
                <a:ext cx="7157914" cy="6858000"/>
              </a:xfrm>
              <a:custGeom>
                <a:avLst/>
                <a:gdLst>
                  <a:gd name="connsiteX0" fmla="*/ 6329068 w 7157914"/>
                  <a:gd name="connsiteY0" fmla="*/ 0 h 6858000"/>
                  <a:gd name="connsiteX1" fmla="*/ 7157914 w 7157914"/>
                  <a:gd name="connsiteY1" fmla="*/ 0 h 6858000"/>
                  <a:gd name="connsiteX2" fmla="*/ 7143796 w 7157914"/>
                  <a:gd name="connsiteY2" fmla="*/ 107930 h 6858000"/>
                  <a:gd name="connsiteX3" fmla="*/ 3170219 w 7157914"/>
                  <a:gd name="connsiteY3" fmla="*/ 5717358 h 6858000"/>
                  <a:gd name="connsiteX4" fmla="*/ 958479 w 7157914"/>
                  <a:gd name="connsiteY4" fmla="*/ 6802853 h 6858000"/>
                  <a:gd name="connsiteX5" fmla="*/ 790315 w 7157914"/>
                  <a:gd name="connsiteY5" fmla="*/ 6858000 h 6858000"/>
                  <a:gd name="connsiteX6" fmla="*/ 0 w 7157914"/>
                  <a:gd name="connsiteY6" fmla="*/ 6858000 h 6858000"/>
                  <a:gd name="connsiteX7" fmla="*/ 210823 w 7157914"/>
                  <a:gd name="connsiteY7" fmla="*/ 6801617 h 6858000"/>
                  <a:gd name="connsiteX8" fmla="*/ 3239147 w 7157914"/>
                  <a:gd name="connsiteY8" fmla="*/ 5224747 h 6858000"/>
                  <a:gd name="connsiteX9" fmla="*/ 6306460 w 7157914"/>
                  <a:gd name="connsiteY9" fmla="*/ 152166 h 6858000"/>
                  <a:gd name="connsiteX10" fmla="*/ 6329068 w 715791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7914" h="6858000">
                    <a:moveTo>
                      <a:pt x="6329068" y="0"/>
                    </a:moveTo>
                    <a:lnTo>
                      <a:pt x="7157914" y="0"/>
                    </a:lnTo>
                    <a:lnTo>
                      <a:pt x="7143796" y="107930"/>
                    </a:lnTo>
                    <a:cubicBezTo>
                      <a:pt x="6834899" y="2132279"/>
                      <a:pt x="5412517" y="4261055"/>
                      <a:pt x="3170219" y="5717358"/>
                    </a:cubicBezTo>
                    <a:cubicBezTo>
                      <a:pt x="2452683" y="6183375"/>
                      <a:pt x="1706380" y="6544685"/>
                      <a:pt x="958479" y="6802853"/>
                    </a:cubicBezTo>
                    <a:lnTo>
                      <a:pt x="790315" y="6858000"/>
                    </a:lnTo>
                    <a:lnTo>
                      <a:pt x="0" y="6858000"/>
                    </a:lnTo>
                    <a:lnTo>
                      <a:pt x="210823" y="6801617"/>
                    </a:lnTo>
                    <a:cubicBezTo>
                      <a:pt x="1267370" y="6498471"/>
                      <a:pt x="2302505" y="5973948"/>
                      <a:pt x="3239147" y="5224747"/>
                    </a:cubicBezTo>
                    <a:cubicBezTo>
                      <a:pt x="4942133" y="3862563"/>
                      <a:pt x="5992038" y="2019583"/>
                      <a:pt x="6306460" y="152166"/>
                    </a:cubicBezTo>
                    <a:lnTo>
                      <a:pt x="6329068"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dirty="0"/>
              </a:p>
            </p:txBody>
          </p:sp>
          <p:sp>
            <p:nvSpPr>
              <p:cNvPr id="13" name="자유형: 도형 12">
                <a:extLst>
                  <a:ext uri="{FF2B5EF4-FFF2-40B4-BE49-F238E27FC236}">
                    <a16:creationId xmlns:a16="http://schemas.microsoft.com/office/drawing/2014/main" id="{CBDC2DC6-032A-4E1E-22CD-8F9389C0BD4B}"/>
                  </a:ext>
                </a:extLst>
              </p:cNvPr>
              <p:cNvSpPr/>
              <p:nvPr/>
            </p:nvSpPr>
            <p:spPr>
              <a:xfrm>
                <a:off x="11441708" y="5932970"/>
                <a:ext cx="750292" cy="925031"/>
              </a:xfrm>
              <a:custGeom>
                <a:avLst/>
                <a:gdLst>
                  <a:gd name="connsiteX0" fmla="*/ 750292 w 750292"/>
                  <a:gd name="connsiteY0" fmla="*/ 0 h 925031"/>
                  <a:gd name="connsiteX1" fmla="*/ 750292 w 750292"/>
                  <a:gd name="connsiteY1" fmla="*/ 288175 h 925031"/>
                  <a:gd name="connsiteX2" fmla="*/ 665132 w 750292"/>
                  <a:gd name="connsiteY2" fmla="*/ 422585 h 925031"/>
                  <a:gd name="connsiteX3" fmla="*/ 449629 w 750292"/>
                  <a:gd name="connsiteY3" fmla="*/ 731568 h 925031"/>
                  <a:gd name="connsiteX4" fmla="*/ 301572 w 750292"/>
                  <a:gd name="connsiteY4" fmla="*/ 925031 h 925031"/>
                  <a:gd name="connsiteX5" fmla="*/ 0 w 750292"/>
                  <a:gd name="connsiteY5" fmla="*/ 925031 h 925031"/>
                  <a:gd name="connsiteX6" fmla="*/ 80055 w 750292"/>
                  <a:gd name="connsiteY6" fmla="*/ 839305 h 925031"/>
                  <a:gd name="connsiteX7" fmla="*/ 746509 w 750292"/>
                  <a:gd name="connsiteY7" fmla="*/ 5587 h 925031"/>
                  <a:gd name="connsiteX8" fmla="*/ 750292 w 750292"/>
                  <a:gd name="connsiteY8" fmla="*/ 0 h 92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0292" h="925031">
                    <a:moveTo>
                      <a:pt x="750292" y="0"/>
                    </a:moveTo>
                    <a:lnTo>
                      <a:pt x="750292" y="288175"/>
                    </a:lnTo>
                    <a:lnTo>
                      <a:pt x="665132" y="422585"/>
                    </a:lnTo>
                    <a:cubicBezTo>
                      <a:pt x="595899" y="526692"/>
                      <a:pt x="524058" y="629721"/>
                      <a:pt x="449629" y="731568"/>
                    </a:cubicBezTo>
                    <a:lnTo>
                      <a:pt x="301572" y="925031"/>
                    </a:lnTo>
                    <a:lnTo>
                      <a:pt x="0" y="925031"/>
                    </a:lnTo>
                    <a:lnTo>
                      <a:pt x="80055" y="839305"/>
                    </a:lnTo>
                    <a:cubicBezTo>
                      <a:pt x="322613" y="569393"/>
                      <a:pt x="545080" y="290653"/>
                      <a:pt x="746509" y="5587"/>
                    </a:cubicBezTo>
                    <a:lnTo>
                      <a:pt x="750292" y="0"/>
                    </a:lnTo>
                    <a:close/>
                  </a:path>
                </a:pathLst>
              </a:custGeom>
              <a:solidFill>
                <a:schemeClr val="accent1">
                  <a:lumMod val="50000"/>
                  <a:alpha val="33000"/>
                </a:schemeClr>
              </a:solidFill>
              <a:ln>
                <a:solidFill>
                  <a:schemeClr val="accent1">
                    <a:shade val="50000"/>
                    <a:alpha val="16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350" dirty="0"/>
              </a:p>
            </p:txBody>
          </p:sp>
          <p:sp>
            <p:nvSpPr>
              <p:cNvPr id="14" name="타원 13">
                <a:extLst>
                  <a:ext uri="{FF2B5EF4-FFF2-40B4-BE49-F238E27FC236}">
                    <a16:creationId xmlns:a16="http://schemas.microsoft.com/office/drawing/2014/main" id="{48595537-DA8B-3D06-E3DC-80262F21031A}"/>
                  </a:ext>
                </a:extLst>
              </p:cNvPr>
              <p:cNvSpPr/>
              <p:nvPr/>
            </p:nvSpPr>
            <p:spPr>
              <a:xfrm>
                <a:off x="8455680" y="1689100"/>
                <a:ext cx="2986027" cy="3008205"/>
              </a:xfrm>
              <a:prstGeom prst="ellipse">
                <a:avLst/>
              </a:prstGeom>
              <a:solidFill>
                <a:schemeClr val="bg2">
                  <a:lumMod val="90000"/>
                </a:schemeClr>
              </a:solidFill>
              <a:ln>
                <a:noFill/>
              </a:ln>
              <a:effectLst>
                <a:softEdge rad="1130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grpSp>
      </p:grpSp>
      <p:cxnSp>
        <p:nvCxnSpPr>
          <p:cNvPr id="16" name="직선 연결선 15">
            <a:extLst>
              <a:ext uri="{FF2B5EF4-FFF2-40B4-BE49-F238E27FC236}">
                <a16:creationId xmlns:a16="http://schemas.microsoft.com/office/drawing/2014/main" id="{9C721AF2-B0AF-E9F3-2A80-20FF5C71ABB8}"/>
              </a:ext>
            </a:extLst>
          </p:cNvPr>
          <p:cNvCxnSpPr>
            <a:cxnSpLocks/>
          </p:cNvCxnSpPr>
          <p:nvPr userDrawn="1"/>
        </p:nvCxnSpPr>
        <p:spPr>
          <a:xfrm>
            <a:off x="436499" y="3312107"/>
            <a:ext cx="9202027" cy="0"/>
          </a:xfrm>
          <a:prstGeom prst="line">
            <a:avLst/>
          </a:prstGeom>
          <a:ln w="66675" cmpd="thickThin">
            <a:solidFill>
              <a:schemeClr val="accent1">
                <a:lumMod val="50000"/>
              </a:schemeClr>
            </a:solidFill>
            <a:headEnd type="none"/>
            <a:tailEnd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37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64771" y="266487"/>
            <a:ext cx="7536180" cy="379422"/>
          </a:xfrm>
        </p:spPr>
        <p:txBody>
          <a:bodyPr>
            <a:noAutofit/>
          </a:bodyPr>
          <a:lstStyle>
            <a:lvl1pPr>
              <a:defRPr sz="2400" b="1">
                <a:latin typeface="Arial" panose="020B0604020202020204" pitchFamily="34" charset="0"/>
                <a:cs typeface="Arial" panose="020B0604020202020204" pitchFamily="34" charset="0"/>
              </a:defRPr>
            </a:lvl1pPr>
          </a:lstStyle>
          <a:p>
            <a:r>
              <a:rPr lang="ko-KR" altLang="en-US" dirty="0"/>
              <a:t>마스터 제목 스타일 편집</a:t>
            </a:r>
            <a:endParaRPr lang="en-US" dirty="0"/>
          </a:p>
        </p:txBody>
      </p:sp>
      <p:sp>
        <p:nvSpPr>
          <p:cNvPr id="3" name="Content Placeholder 2"/>
          <p:cNvSpPr>
            <a:spLocks noGrp="1"/>
          </p:cNvSpPr>
          <p:nvPr>
            <p:ph idx="1"/>
          </p:nvPr>
        </p:nvSpPr>
        <p:spPr>
          <a:xfrm>
            <a:off x="228600" y="953090"/>
            <a:ext cx="11749216" cy="5216839"/>
          </a:xfrm>
        </p:spPr>
        <p:txBody>
          <a:bodyPr>
            <a:normAutofit/>
          </a:bodyPr>
          <a:lstStyle>
            <a:lvl1pPr marL="342900" indent="-342900">
              <a:buClrTx/>
              <a:buFont typeface="+mj-lt"/>
              <a:buAutoNum type="arabicPeriod"/>
              <a:defRPr sz="1800">
                <a:latin typeface="Arial" panose="020B0604020202020204" pitchFamily="34" charset="0"/>
                <a:cs typeface="Arial" panose="020B0604020202020204" pitchFamily="34" charset="0"/>
              </a:defRPr>
            </a:lvl1pPr>
            <a:lvl2pPr marL="342900" indent="0">
              <a:buClr>
                <a:schemeClr val="accent1">
                  <a:lumMod val="75000"/>
                </a:schemeClr>
              </a:buClr>
              <a:buFont typeface="Wingdings" panose="05000000000000000000" pitchFamily="2" charset="2"/>
              <a:buNone/>
              <a:defRPr sz="1600">
                <a:latin typeface="Arial" panose="020B0604020202020204" pitchFamily="34" charset="0"/>
                <a:cs typeface="Arial" panose="020B0604020202020204" pitchFamily="34" charset="0"/>
              </a:defRPr>
            </a:lvl2pPr>
            <a:lvl3pPr marL="857250" indent="-171450">
              <a:buFont typeface="Wingdings" panose="05000000000000000000" pitchFamily="2" charset="2"/>
              <a:buChar char="ü"/>
              <a:defRPr sz="1400">
                <a:latin typeface="Arial" panose="020B0604020202020204" pitchFamily="34" charset="0"/>
                <a:cs typeface="Arial" panose="020B0604020202020204" pitchFamily="34" charset="0"/>
              </a:defRPr>
            </a:lvl3pPr>
            <a:lvl4pPr marL="1200150" indent="-171450">
              <a:buClr>
                <a:srgbClr val="C00000"/>
              </a:buClr>
              <a:buFont typeface="맑은 고딕" panose="020B0503020000020004" pitchFamily="50" charset="-127"/>
              <a:buChar char="-"/>
              <a:defRPr sz="1200">
                <a:latin typeface="Arial" panose="020B0604020202020204" pitchFamily="34" charset="0"/>
                <a:cs typeface="Arial" panose="020B0604020202020204" pitchFamily="34" charset="0"/>
              </a:defRPr>
            </a:lvl4pPr>
          </a:lstStyle>
          <a:p>
            <a:pPr lvl="0"/>
            <a:r>
              <a:rPr lang="ko-KR" altLang="en-US" dirty="0"/>
              <a:t>마스터 텍스트 스타일을 편집하려면 클릭</a:t>
            </a:r>
            <a:endParaRPr lang="en-US" altLang="ko-KR" dirty="0"/>
          </a:p>
          <a:p>
            <a:pPr lvl="1"/>
            <a:r>
              <a:rPr lang="ko-KR" altLang="en-US" dirty="0"/>
              <a:t>가</a:t>
            </a:r>
            <a:r>
              <a:rPr lang="en-US" altLang="ko-KR" dirty="0"/>
              <a:t>. </a:t>
            </a:r>
            <a:r>
              <a:rPr lang="ko-KR" altLang="en-US" dirty="0"/>
              <a:t>두 번째 수준</a:t>
            </a:r>
          </a:p>
          <a:p>
            <a:pPr lvl="2"/>
            <a:r>
              <a:rPr lang="ko-KR" altLang="en-US" dirty="0"/>
              <a:t>세 번째 수준</a:t>
            </a:r>
          </a:p>
        </p:txBody>
      </p:sp>
      <p:sp>
        <p:nvSpPr>
          <p:cNvPr id="5" name="Footer Placeholder 4"/>
          <p:cNvSpPr>
            <a:spLocks noGrp="1"/>
          </p:cNvSpPr>
          <p:nvPr>
            <p:ph type="ftr" sz="quarter" idx="11"/>
          </p:nvPr>
        </p:nvSpPr>
        <p:spPr>
          <a:xfrm>
            <a:off x="4038600" y="5320638"/>
            <a:ext cx="4114800" cy="365125"/>
          </a:xfrm>
        </p:spPr>
        <p:txBody>
          <a:bodyPr/>
          <a:lstStyle/>
          <a:p>
            <a:endParaRPr lang="ko-KR" altLang="en-US" dirty="0"/>
          </a:p>
        </p:txBody>
      </p:sp>
      <p:cxnSp>
        <p:nvCxnSpPr>
          <p:cNvPr id="7" name="직선 연결선 6">
            <a:extLst>
              <a:ext uri="{FF2B5EF4-FFF2-40B4-BE49-F238E27FC236}">
                <a16:creationId xmlns:a16="http://schemas.microsoft.com/office/drawing/2014/main" id="{0A6A6296-F85B-3695-49E8-71A6C1AEB477}"/>
              </a:ext>
            </a:extLst>
          </p:cNvPr>
          <p:cNvCxnSpPr>
            <a:cxnSpLocks/>
          </p:cNvCxnSpPr>
          <p:nvPr userDrawn="1"/>
        </p:nvCxnSpPr>
        <p:spPr>
          <a:xfrm>
            <a:off x="3" y="766665"/>
            <a:ext cx="7665717" cy="0"/>
          </a:xfrm>
          <a:prstGeom prst="line">
            <a:avLst/>
          </a:prstGeom>
          <a:ln w="50800" cap="rnd">
            <a:gradFill flip="none" rotWithShape="1">
              <a:gsLst>
                <a:gs pos="0">
                  <a:schemeClr val="bg1"/>
                </a:gs>
                <a:gs pos="0">
                  <a:schemeClr val="accent1">
                    <a:lumMod val="5000"/>
                    <a:lumOff val="95000"/>
                  </a:schemeClr>
                </a:gs>
                <a:gs pos="9000">
                  <a:schemeClr val="accent1">
                    <a:lumMod val="45000"/>
                    <a:lumOff val="55000"/>
                  </a:schemeClr>
                </a:gs>
                <a:gs pos="69000">
                  <a:schemeClr val="accent1">
                    <a:lumMod val="5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74F2FD40-63CB-1706-BC39-509CBE38FEFF}"/>
              </a:ext>
            </a:extLst>
          </p:cNvPr>
          <p:cNvGrpSpPr/>
          <p:nvPr userDrawn="1"/>
        </p:nvGrpSpPr>
        <p:grpSpPr>
          <a:xfrm>
            <a:off x="-4978400" y="5161866"/>
            <a:ext cx="22834600" cy="1886634"/>
            <a:chOff x="-3861198" y="4221493"/>
            <a:chExt cx="17045585" cy="5600938"/>
          </a:xfrm>
        </p:grpSpPr>
        <p:sp>
          <p:nvSpPr>
            <p:cNvPr id="8" name="직사각형 7">
              <a:extLst>
                <a:ext uri="{FF2B5EF4-FFF2-40B4-BE49-F238E27FC236}">
                  <a16:creationId xmlns:a16="http://schemas.microsoft.com/office/drawing/2014/main" id="{89D5A71F-CC61-B4A4-437B-4376C64B6EBB}"/>
                </a:ext>
              </a:extLst>
            </p:cNvPr>
            <p:cNvSpPr/>
            <p:nvPr userDrawn="1"/>
          </p:nvSpPr>
          <p:spPr>
            <a:xfrm>
              <a:off x="-144919" y="8316321"/>
              <a:ext cx="9101091" cy="1005078"/>
            </a:xfrm>
            <a:prstGeom prst="rect">
              <a:avLst/>
            </a:prstGeom>
            <a:solidFill>
              <a:srgbClr val="33486F"/>
            </a:solidFill>
            <a:ln>
              <a:noFill/>
            </a:ln>
            <a:effectLst>
              <a:reflection stA="0" endPos="65000" dist="508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9" name="타원 8">
              <a:extLst>
                <a:ext uri="{FF2B5EF4-FFF2-40B4-BE49-F238E27FC236}">
                  <a16:creationId xmlns:a16="http://schemas.microsoft.com/office/drawing/2014/main" id="{CD73E2F4-5E4C-0B6B-5B6C-DD8D7A87B4C2}"/>
                </a:ext>
              </a:extLst>
            </p:cNvPr>
            <p:cNvSpPr/>
            <p:nvPr userDrawn="1"/>
          </p:nvSpPr>
          <p:spPr>
            <a:xfrm>
              <a:off x="-3861198" y="4249512"/>
              <a:ext cx="5794773" cy="5572919"/>
            </a:xfrm>
            <a:prstGeom prst="ellipse">
              <a:avLst/>
            </a:prstGeom>
            <a:solidFill>
              <a:schemeClr val="bg1">
                <a:alpha val="10000"/>
              </a:schemeClr>
            </a:solidFill>
            <a:effectLst>
              <a:softEdge rad="698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0" name="타원 9">
              <a:extLst>
                <a:ext uri="{FF2B5EF4-FFF2-40B4-BE49-F238E27FC236}">
                  <a16:creationId xmlns:a16="http://schemas.microsoft.com/office/drawing/2014/main" id="{4F1D7456-1478-D1B5-0AE0-5676DDC71D51}"/>
                </a:ext>
              </a:extLst>
            </p:cNvPr>
            <p:cNvSpPr/>
            <p:nvPr userDrawn="1"/>
          </p:nvSpPr>
          <p:spPr>
            <a:xfrm>
              <a:off x="7389614" y="4221493"/>
              <a:ext cx="5794773" cy="5572919"/>
            </a:xfrm>
            <a:prstGeom prst="ellipse">
              <a:avLst/>
            </a:prstGeom>
            <a:solidFill>
              <a:schemeClr val="bg1">
                <a:alpha val="10000"/>
              </a:schemeClr>
            </a:solidFill>
            <a:effectLst>
              <a:softEdge rad="698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grpSp>
      <p:sp>
        <p:nvSpPr>
          <p:cNvPr id="4" name="Date Placeholder 3"/>
          <p:cNvSpPr>
            <a:spLocks noGrp="1"/>
          </p:cNvSpPr>
          <p:nvPr>
            <p:ph type="dt" sz="half" idx="10"/>
          </p:nvPr>
        </p:nvSpPr>
        <p:spPr>
          <a:xfrm>
            <a:off x="0" y="6514818"/>
            <a:ext cx="3973829" cy="365125"/>
          </a:xfrm>
        </p:spPr>
        <p:txBody>
          <a:bodyPr/>
          <a:lstStyle>
            <a:lvl1pPr>
              <a:defRPr sz="1400">
                <a:solidFill>
                  <a:schemeClr val="bg1"/>
                </a:solidFill>
                <a:latin typeface="Arial" panose="020B0604020202020204" pitchFamily="34" charset="0"/>
                <a:cs typeface="Arial" panose="020B0604020202020204" pitchFamily="34" charset="0"/>
              </a:defRPr>
            </a:lvl1pPr>
          </a:lstStyle>
          <a:p>
            <a:r>
              <a:rPr lang="en-US" altLang="ko-KR" b="1" dirty="0"/>
              <a:t>T</a:t>
            </a:r>
            <a:r>
              <a:rPr lang="en-US" altLang="ko-KR" dirty="0"/>
              <a:t>urbo </a:t>
            </a:r>
            <a:r>
              <a:rPr lang="en-US" altLang="ko-KR" b="1" dirty="0"/>
              <a:t>P</a:t>
            </a:r>
            <a:r>
              <a:rPr lang="en-US" altLang="ko-KR" dirty="0"/>
              <a:t>ropulsion </a:t>
            </a:r>
            <a:r>
              <a:rPr lang="en-US" altLang="ko-KR" b="1" dirty="0"/>
              <a:t>L</a:t>
            </a:r>
            <a:r>
              <a:rPr lang="en-US" altLang="ko-KR" dirty="0"/>
              <a:t>aboratory</a:t>
            </a:r>
            <a:endParaRPr lang="ko-KR" altLang="en-US" dirty="0"/>
          </a:p>
        </p:txBody>
      </p:sp>
      <p:sp>
        <p:nvSpPr>
          <p:cNvPr id="14" name="TextBox 13">
            <a:extLst>
              <a:ext uri="{FF2B5EF4-FFF2-40B4-BE49-F238E27FC236}">
                <a16:creationId xmlns:a16="http://schemas.microsoft.com/office/drawing/2014/main" id="{CB337C94-6F82-6099-A0EA-677088C53F51}"/>
              </a:ext>
            </a:extLst>
          </p:cNvPr>
          <p:cNvSpPr txBox="1"/>
          <p:nvPr userDrawn="1"/>
        </p:nvSpPr>
        <p:spPr>
          <a:xfrm>
            <a:off x="5436524" y="6519446"/>
            <a:ext cx="1318953" cy="338554"/>
          </a:xfrm>
          <a:prstGeom prst="rect">
            <a:avLst/>
          </a:prstGeom>
          <a:noFill/>
        </p:spPr>
        <p:txBody>
          <a:bodyPr wrap="square">
            <a:spAutoFit/>
          </a:bodyPr>
          <a:lstStyle/>
          <a:p>
            <a:pPr algn="ctr">
              <a:defRPr lang="ko-KR" altLang="en-US"/>
            </a:pPr>
            <a:fld id="{F7E41AE4-1351-4ED2-B2D2-9C4EF9BF7DEC}" type="slidenum">
              <a:rPr lang="en-US" altLang="ko-KR" sz="1600" b="1">
                <a:solidFill>
                  <a:schemeClr val="bg1"/>
                </a:solidFill>
                <a:latin typeface="Arial" panose="020B0604020202020204" pitchFamily="34" charset="0"/>
                <a:cs typeface="Arial" panose="020B0604020202020204" pitchFamily="34" charset="0"/>
              </a:rPr>
              <a:pPr algn="ctr">
                <a:defRPr lang="ko-KR" altLang="en-US"/>
              </a:pPr>
              <a:t>‹#›</a:t>
            </a:fld>
            <a:r>
              <a:rPr lang="en-US" altLang="ko-KR" sz="1600" b="1" dirty="0">
                <a:solidFill>
                  <a:schemeClr val="bg1"/>
                </a:solidFill>
                <a:latin typeface="Arial" panose="020B0604020202020204" pitchFamily="34" charset="0"/>
                <a:cs typeface="Arial" panose="020B0604020202020204" pitchFamily="34" charset="0"/>
              </a:rPr>
              <a:t> / 22</a:t>
            </a:r>
          </a:p>
        </p:txBody>
      </p:sp>
      <p:cxnSp>
        <p:nvCxnSpPr>
          <p:cNvPr id="6" name="직선 연결선 5">
            <a:extLst>
              <a:ext uri="{FF2B5EF4-FFF2-40B4-BE49-F238E27FC236}">
                <a16:creationId xmlns:a16="http://schemas.microsoft.com/office/drawing/2014/main" id="{C8D29807-843A-9733-91AE-BBD3C1BA9E27}"/>
              </a:ext>
            </a:extLst>
          </p:cNvPr>
          <p:cNvCxnSpPr>
            <a:cxnSpLocks/>
          </p:cNvCxnSpPr>
          <p:nvPr userDrawn="1"/>
        </p:nvCxnSpPr>
        <p:spPr>
          <a:xfrm>
            <a:off x="0" y="140589"/>
            <a:ext cx="12192000" cy="0"/>
          </a:xfrm>
          <a:prstGeom prst="line">
            <a:avLst/>
          </a:prstGeom>
          <a:ln w="50800" cap="rnd">
            <a:gradFill flip="none" rotWithShape="1">
              <a:gsLst>
                <a:gs pos="0">
                  <a:schemeClr val="bg1"/>
                </a:gs>
                <a:gs pos="0">
                  <a:schemeClr val="accent1">
                    <a:lumMod val="5000"/>
                    <a:lumOff val="95000"/>
                  </a:schemeClr>
                </a:gs>
                <a:gs pos="9000">
                  <a:schemeClr val="accent1">
                    <a:lumMod val="45000"/>
                    <a:lumOff val="55000"/>
                  </a:schemeClr>
                </a:gs>
                <a:gs pos="69000">
                  <a:schemeClr val="accent1">
                    <a:lumMod val="5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465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B5A5531-3974-99C3-8A0C-D3BB290A03FA}"/>
              </a:ext>
            </a:extLst>
          </p:cNvPr>
          <p:cNvSpPr/>
          <p:nvPr userDrawn="1"/>
        </p:nvSpPr>
        <p:spPr>
          <a:xfrm>
            <a:off x="0" y="2134860"/>
            <a:ext cx="12192000" cy="1359243"/>
          </a:xfrm>
          <a:prstGeom prst="rect">
            <a:avLst/>
          </a:prstGeom>
          <a:solidFill>
            <a:srgbClr val="33486F"/>
          </a:solidFill>
          <a:ln>
            <a:noFill/>
          </a:ln>
          <a:effectLst>
            <a:reflection stA="0" endPos="65000" dist="508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2" name="Title 1"/>
          <p:cNvSpPr>
            <a:spLocks noGrp="1"/>
          </p:cNvSpPr>
          <p:nvPr>
            <p:ph type="ctrTitle"/>
          </p:nvPr>
        </p:nvSpPr>
        <p:spPr>
          <a:xfrm>
            <a:off x="1524000" y="2274891"/>
            <a:ext cx="9144000" cy="1079183"/>
          </a:xfrm>
        </p:spPr>
        <p:txBody>
          <a:bodyPr anchor="ctr">
            <a:normAutofit/>
          </a:bodyPr>
          <a:lstStyle>
            <a:lvl1pPr algn="ctr">
              <a:defRPr sz="3000" b="1">
                <a:solidFill>
                  <a:schemeClr val="bg1"/>
                </a:solidFill>
                <a:latin typeface="Arial" panose="020B0604020202020204" pitchFamily="34" charset="0"/>
                <a:cs typeface="Arial" panose="020B0604020202020204" pitchFamily="34" charset="0"/>
              </a:defRPr>
            </a:lvl1pPr>
          </a:lstStyle>
          <a:p>
            <a:r>
              <a:rPr lang="ko-KR" altLang="en-US" dirty="0"/>
              <a:t>마스터 제목 스타일 편집</a:t>
            </a:r>
            <a:endParaRPr lang="en-US" dirty="0"/>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32" name="타원 31">
            <a:extLst>
              <a:ext uri="{FF2B5EF4-FFF2-40B4-BE49-F238E27FC236}">
                <a16:creationId xmlns:a16="http://schemas.microsoft.com/office/drawing/2014/main" id="{4169351D-63CD-2887-AF57-18C0EF4EA8CB}"/>
              </a:ext>
            </a:extLst>
          </p:cNvPr>
          <p:cNvSpPr/>
          <p:nvPr userDrawn="1"/>
        </p:nvSpPr>
        <p:spPr>
          <a:xfrm>
            <a:off x="-5148263" y="28021"/>
            <a:ext cx="7726364" cy="5572919"/>
          </a:xfrm>
          <a:prstGeom prst="ellipse">
            <a:avLst/>
          </a:prstGeom>
          <a:solidFill>
            <a:schemeClr val="bg1">
              <a:alpha val="10000"/>
            </a:schemeClr>
          </a:solidFill>
          <a:effectLst>
            <a:softEdge rad="698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42" name="타원 41">
            <a:extLst>
              <a:ext uri="{FF2B5EF4-FFF2-40B4-BE49-F238E27FC236}">
                <a16:creationId xmlns:a16="http://schemas.microsoft.com/office/drawing/2014/main" id="{0575B57C-6066-744F-EE34-973A274B17B6}"/>
              </a:ext>
            </a:extLst>
          </p:cNvPr>
          <p:cNvSpPr/>
          <p:nvPr userDrawn="1"/>
        </p:nvSpPr>
        <p:spPr>
          <a:xfrm>
            <a:off x="9852819" y="2"/>
            <a:ext cx="7726364" cy="5572919"/>
          </a:xfrm>
          <a:prstGeom prst="ellipse">
            <a:avLst/>
          </a:prstGeom>
          <a:solidFill>
            <a:schemeClr val="bg1">
              <a:alpha val="10000"/>
            </a:schemeClr>
          </a:solidFill>
          <a:effectLst>
            <a:softEdge rad="698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Tree>
    <p:extLst>
      <p:ext uri="{BB962C8B-B14F-4D97-AF65-F5344CB8AC3E}">
        <p14:creationId xmlns:p14="http://schemas.microsoft.com/office/powerpoint/2010/main" val="1576373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345543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r>
              <a:rPr lang="en-US" altLang="ko-KR"/>
              <a:t>Turbo Propulsion Laboratory</a:t>
            </a:r>
            <a:endParaRPr lang="ko-KR" altLang="en-US" dirty="0"/>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66348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r>
              <a:rPr lang="en-US" altLang="ko-KR"/>
              <a:t>Turbo Propulsion Laboratory</a:t>
            </a:r>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202130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r>
              <a:rPr lang="en-US" altLang="ko-KR"/>
              <a:t>Turbo Propulsion Laboratory</a:t>
            </a:r>
            <a:endParaRPr lang="ko-KR" altLang="en-US" dirty="0"/>
          </a:p>
        </p:txBody>
      </p:sp>
      <p:sp>
        <p:nvSpPr>
          <p:cNvPr id="8" name="Footer Placeholder 7"/>
          <p:cNvSpPr>
            <a:spLocks noGrp="1"/>
          </p:cNvSpPr>
          <p:nvPr>
            <p:ph type="ftr" sz="quarter" idx="11"/>
          </p:nvPr>
        </p:nvSpPr>
        <p:spPr/>
        <p:txBody>
          <a:bodyPr/>
          <a:lstStyle/>
          <a:p>
            <a:endParaRPr lang="ko-KR" altLang="en-US" dirty="0"/>
          </a:p>
        </p:txBody>
      </p:sp>
      <p:sp>
        <p:nvSpPr>
          <p:cNvPr id="9" name="Slide Number Placeholder 8"/>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33821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r>
              <a:rPr lang="en-US" altLang="ko-KR"/>
              <a:t>Turbo Propulsion Laboratory</a:t>
            </a:r>
            <a:endParaRPr lang="ko-KR" altLang="en-US" dirty="0"/>
          </a:p>
        </p:txBody>
      </p:sp>
      <p:sp>
        <p:nvSpPr>
          <p:cNvPr id="4" name="Footer Placeholder 3"/>
          <p:cNvSpPr>
            <a:spLocks noGrp="1"/>
          </p:cNvSpPr>
          <p:nvPr>
            <p:ph type="ftr" sz="quarter" idx="11"/>
          </p:nvPr>
        </p:nvSpPr>
        <p:spPr/>
        <p:txBody>
          <a:bodyPr/>
          <a:lstStyle/>
          <a:p>
            <a:endParaRPr lang="ko-KR" altLang="en-US" dirty="0"/>
          </a:p>
        </p:txBody>
      </p:sp>
      <p:sp>
        <p:nvSpPr>
          <p:cNvPr id="5" name="Slide Number Placeholder 4"/>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1767320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ko-KR"/>
              <a:t>Turbo Propulsion Laboratory</a:t>
            </a:r>
            <a:endParaRPr lang="ko-KR" altLang="en-US" dirty="0"/>
          </a:p>
        </p:txBody>
      </p:sp>
      <p:sp>
        <p:nvSpPr>
          <p:cNvPr id="3" name="Footer Placeholder 2"/>
          <p:cNvSpPr>
            <a:spLocks noGrp="1"/>
          </p:cNvSpPr>
          <p:nvPr>
            <p:ph type="ftr" sz="quarter" idx="11"/>
          </p:nvPr>
        </p:nvSpPr>
        <p:spPr/>
        <p:txBody>
          <a:bodyPr/>
          <a:lstStyle/>
          <a:p>
            <a:endParaRPr lang="ko-KR" altLang="en-US" dirty="0"/>
          </a:p>
        </p:txBody>
      </p:sp>
      <p:sp>
        <p:nvSpPr>
          <p:cNvPr id="4" name="Slide Number Placeholder 3"/>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15045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r>
              <a:rPr lang="en-US" altLang="ko-KR"/>
              <a:t>Turbo Propulsion Laboratory</a:t>
            </a:r>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2034722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r>
              <a:rPr lang="en-US" altLang="ko-KR"/>
              <a:t>Turbo Propulsion Laboratory</a:t>
            </a:r>
            <a:endParaRPr lang="ko-KR" altLang="en-US" dirty="0"/>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p:txBody>
          <a:body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1694755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ko-KR"/>
              <a:t>Turbo Propulsion Laboratory</a:t>
            </a:r>
            <a:endParaRPr lang="ko-KR"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FD353-6475-483D-9A0D-2B7582ACD3CA}" type="slidenum">
              <a:rPr lang="ko-KR" altLang="en-US" smtClean="0"/>
              <a:t>‹#›</a:t>
            </a:fld>
            <a:endParaRPr lang="ko-KR" altLang="en-US" dirty="0"/>
          </a:p>
        </p:txBody>
      </p:sp>
    </p:spTree>
    <p:extLst>
      <p:ext uri="{BB962C8B-B14F-4D97-AF65-F5344CB8AC3E}">
        <p14:creationId xmlns:p14="http://schemas.microsoft.com/office/powerpoint/2010/main" val="413541530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hf sldNum="0" hdr="0" ft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5.xml"/><Relationship Id="rId3" Type="http://schemas.openxmlformats.org/officeDocument/2006/relationships/image" Target="../media/image3.png"/><Relationship Id="rId7" Type="http://schemas.openxmlformats.org/officeDocument/2006/relationships/customXml" Target="../ink/ink2.xml"/><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3.xml"/><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081C90-12DA-013B-42C5-9CB0B181BED0}"/>
              </a:ext>
            </a:extLst>
          </p:cNvPr>
          <p:cNvSpPr>
            <a:spLocks noGrp="1"/>
          </p:cNvSpPr>
          <p:nvPr>
            <p:ph type="ctrTitle"/>
          </p:nvPr>
        </p:nvSpPr>
        <p:spPr>
          <a:xfrm>
            <a:off x="1473200" y="998796"/>
            <a:ext cx="9144000" cy="1079183"/>
          </a:xfrm>
        </p:spPr>
        <p:txBody>
          <a:bodyPr>
            <a:normAutofit/>
          </a:bodyPr>
          <a:lstStyle/>
          <a:p>
            <a:r>
              <a:rPr lang="en-US" altLang="ko-KR" sz="3600" b="1" dirty="0"/>
              <a:t>A Paper Review</a:t>
            </a:r>
            <a:endParaRPr lang="ko-KR" altLang="en-US" sz="3600" b="1" dirty="0"/>
          </a:p>
        </p:txBody>
      </p:sp>
      <p:sp>
        <p:nvSpPr>
          <p:cNvPr id="3" name="날짜 개체 틀 2">
            <a:extLst>
              <a:ext uri="{FF2B5EF4-FFF2-40B4-BE49-F238E27FC236}">
                <a16:creationId xmlns:a16="http://schemas.microsoft.com/office/drawing/2014/main" id="{2CB0A9E1-4CF4-5138-0124-4185B38C4295}"/>
              </a:ext>
            </a:extLst>
          </p:cNvPr>
          <p:cNvSpPr>
            <a:spLocks noGrp="1"/>
          </p:cNvSpPr>
          <p:nvPr>
            <p:ph type="dt" sz="half" idx="10"/>
          </p:nvPr>
        </p:nvSpPr>
        <p:spPr>
          <a:xfrm>
            <a:off x="1740604" y="2095108"/>
            <a:ext cx="8609192" cy="926759"/>
          </a:xfrm>
        </p:spPr>
        <p:txBody>
          <a:bodyPr/>
          <a:lstStyle/>
          <a:p>
            <a:pPr algn="ctr"/>
            <a:r>
              <a:rPr lang="en-US" altLang="ko-KR" sz="1800" b="1" dirty="0">
                <a:solidFill>
                  <a:schemeClr val="tx1">
                    <a:lumMod val="75000"/>
                    <a:lumOff val="25000"/>
                  </a:schemeClr>
                </a:solidFill>
                <a:latin typeface="Arial" panose="020B0604020202020204" pitchFamily="34" charset="0"/>
                <a:cs typeface="Arial" panose="020B0604020202020204" pitchFamily="34" charset="0"/>
              </a:rPr>
              <a:t>Aerosol infrared stealth technology: </a:t>
            </a:r>
          </a:p>
          <a:p>
            <a:pPr algn="ctr"/>
            <a:r>
              <a:rPr lang="en-US" altLang="ko-KR" sz="1800" b="1" dirty="0">
                <a:solidFill>
                  <a:schemeClr val="tx1">
                    <a:lumMod val="75000"/>
                    <a:lumOff val="25000"/>
                  </a:schemeClr>
                </a:solidFill>
                <a:latin typeface="Arial" panose="020B0604020202020204" pitchFamily="34" charset="0"/>
                <a:cs typeface="Arial" panose="020B0604020202020204" pitchFamily="34" charset="0"/>
              </a:rPr>
              <a:t>Theory and development of infrared Suppression</a:t>
            </a:r>
          </a:p>
          <a:p>
            <a:pPr algn="ctr"/>
            <a:r>
              <a:rPr lang="en-US" altLang="ko-KR" sz="1800" b="1" dirty="0">
                <a:solidFill>
                  <a:schemeClr val="tx1">
                    <a:lumMod val="75000"/>
                    <a:lumOff val="25000"/>
                  </a:schemeClr>
                </a:solidFill>
                <a:latin typeface="Arial" panose="020B0604020202020204" pitchFamily="34" charset="0"/>
                <a:cs typeface="Arial" panose="020B0604020202020204" pitchFamily="34" charset="0"/>
              </a:rPr>
              <a:t> and particle dispersion in aircraft plume </a:t>
            </a:r>
          </a:p>
        </p:txBody>
      </p:sp>
      <p:pic>
        <p:nvPicPr>
          <p:cNvPr id="16" name="그림 15" descr="러-우크나 침공에 “독일, F-35 전투기 35대 구매” - SBS Biz">
            <a:extLst>
              <a:ext uri="{FF2B5EF4-FFF2-40B4-BE49-F238E27FC236}">
                <a16:creationId xmlns:a16="http://schemas.microsoft.com/office/drawing/2014/main" id="{3E85662F-E390-A259-D061-261DCCC54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64" t="-3510" r="84422" b="51506"/>
          <a:stretch>
            <a:fillRect/>
          </a:stretch>
        </p:blipFill>
        <p:spPr bwMode="auto">
          <a:xfrm flipH="1">
            <a:off x="9383456" y="4759859"/>
            <a:ext cx="1233744" cy="1487453"/>
          </a:xfrm>
          <a:custGeom>
            <a:avLst/>
            <a:gdLst>
              <a:gd name="connsiteX0" fmla="*/ 831036 w 1233744"/>
              <a:gd name="connsiteY0" fmla="*/ 0 h 1487453"/>
              <a:gd name="connsiteX1" fmla="*/ 0 w 1233744"/>
              <a:gd name="connsiteY1" fmla="*/ 770275 h 1487453"/>
              <a:gd name="connsiteX2" fmla="*/ 507559 w 1233744"/>
              <a:gd name="connsiteY2" fmla="*/ 1480018 h 1487453"/>
              <a:gd name="connsiteX3" fmla="*/ 533400 w 1233744"/>
              <a:gd name="connsiteY3" fmla="*/ 1487453 h 1487453"/>
              <a:gd name="connsiteX4" fmla="*/ 533400 w 1233744"/>
              <a:gd name="connsiteY4" fmla="*/ 100393 h 1487453"/>
              <a:gd name="connsiteX5" fmla="*/ 1233744 w 1233744"/>
              <a:gd name="connsiteY5" fmla="*/ 100393 h 1487453"/>
              <a:gd name="connsiteX6" fmla="*/ 1154513 w 1233744"/>
              <a:gd name="connsiteY6" fmla="*/ 60532 h 1487453"/>
              <a:gd name="connsiteX7" fmla="*/ 831036 w 1233744"/>
              <a:gd name="connsiteY7" fmla="*/ 0 h 148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744" h="1487453">
                <a:moveTo>
                  <a:pt x="831036" y="0"/>
                </a:moveTo>
                <a:cubicBezTo>
                  <a:pt x="372067" y="0"/>
                  <a:pt x="0" y="344864"/>
                  <a:pt x="0" y="770275"/>
                </a:cubicBezTo>
                <a:cubicBezTo>
                  <a:pt x="0" y="1089333"/>
                  <a:pt x="209288" y="1363084"/>
                  <a:pt x="507559" y="1480018"/>
                </a:cubicBezTo>
                <a:lnTo>
                  <a:pt x="533400" y="1487453"/>
                </a:lnTo>
                <a:lnTo>
                  <a:pt x="533400" y="100393"/>
                </a:lnTo>
                <a:lnTo>
                  <a:pt x="1233744" y="100393"/>
                </a:lnTo>
                <a:lnTo>
                  <a:pt x="1154513" y="60532"/>
                </a:lnTo>
                <a:cubicBezTo>
                  <a:pt x="1055089" y="21554"/>
                  <a:pt x="945778" y="0"/>
                  <a:pt x="831036" y="0"/>
                </a:cubicBezTo>
                <a:close/>
              </a:path>
            </a:pathLst>
          </a:custGeom>
          <a:noFill/>
          <a:effectLst>
            <a:softEdge rad="317500"/>
          </a:effectLst>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BD103D13-326B-49A9-1F6F-DF9F4A722131}"/>
              </a:ext>
            </a:extLst>
          </p:cNvPr>
          <p:cNvGrpSpPr/>
          <p:nvPr/>
        </p:nvGrpSpPr>
        <p:grpSpPr>
          <a:xfrm>
            <a:off x="494525" y="6247312"/>
            <a:ext cx="4875308" cy="379693"/>
            <a:chOff x="4424272" y="5515504"/>
            <a:chExt cx="4875308" cy="379693"/>
          </a:xfrm>
        </p:grpSpPr>
        <p:pic>
          <p:nvPicPr>
            <p:cNvPr id="5" name="그림 4">
              <a:extLst>
                <a:ext uri="{FF2B5EF4-FFF2-40B4-BE49-F238E27FC236}">
                  <a16:creationId xmlns:a16="http://schemas.microsoft.com/office/drawing/2014/main" id="{DFF203F1-6937-D80F-EC14-760432CC05F7}"/>
                </a:ext>
              </a:extLst>
            </p:cNvPr>
            <p:cNvPicPr>
              <a:picLocks noChangeAspect="1"/>
            </p:cNvPicPr>
            <p:nvPr/>
          </p:nvPicPr>
          <p:blipFill rotWithShape="1">
            <a:blip r:embed="rId3">
              <a:extLst>
                <a:ext uri="{28A0092B-C50C-407E-A947-70E740481C1C}">
                  <a14:useLocalDpi xmlns:a14="http://schemas.microsoft.com/office/drawing/2010/main" val="0"/>
                </a:ext>
              </a:extLst>
            </a:blip>
            <a:srcRect l="36174" r="60067" b="16744"/>
            <a:stretch/>
          </p:blipFill>
          <p:spPr>
            <a:xfrm>
              <a:off x="6010586" y="5515504"/>
              <a:ext cx="85413" cy="362564"/>
            </a:xfrm>
            <a:prstGeom prst="rect">
              <a:avLst/>
            </a:prstGeom>
          </p:spPr>
        </p:pic>
        <p:sp>
          <p:nvSpPr>
            <p:cNvPr id="6" name="TextBox 5">
              <a:extLst>
                <a:ext uri="{FF2B5EF4-FFF2-40B4-BE49-F238E27FC236}">
                  <a16:creationId xmlns:a16="http://schemas.microsoft.com/office/drawing/2014/main" id="{9EC98672-157A-7E4A-6233-9A30D9369F0F}"/>
                </a:ext>
              </a:extLst>
            </p:cNvPr>
            <p:cNvSpPr txBox="1"/>
            <p:nvPr/>
          </p:nvSpPr>
          <p:spPr>
            <a:xfrm>
              <a:off x="6053291" y="5525865"/>
              <a:ext cx="3246289" cy="369332"/>
            </a:xfrm>
            <a:prstGeom prst="rect">
              <a:avLst/>
            </a:prstGeom>
            <a:noFill/>
          </p:spPr>
          <p:txBody>
            <a:bodyPr wrap="square" rtlCol="0">
              <a:spAutoFit/>
            </a:bodyPr>
            <a:lstStyle/>
            <a:p>
              <a:r>
                <a:rPr lang="en-US" altLang="ko-KR" b="1" dirty="0">
                  <a:latin typeface="Arial" panose="020B0604020202020204" pitchFamily="34" charset="0"/>
                  <a:cs typeface="Arial" panose="020B0604020202020204" pitchFamily="34" charset="0"/>
                </a:rPr>
                <a:t>TURBO PROPULSION LAB.</a:t>
              </a:r>
              <a:endParaRPr lang="ko-KR" altLang="en-US" b="1" dirty="0">
                <a:latin typeface="Arial" panose="020B0604020202020204" pitchFamily="34" charset="0"/>
                <a:cs typeface="Arial" panose="020B0604020202020204" pitchFamily="34" charset="0"/>
              </a:endParaRPr>
            </a:p>
          </p:txBody>
        </p:sp>
        <p:pic>
          <p:nvPicPr>
            <p:cNvPr id="7" name="그림 6" descr="텍스트, 로고, 폰트, 상징이(가) 표시된 사진&#10;&#10;자동 생성된 설명">
              <a:extLst>
                <a:ext uri="{FF2B5EF4-FFF2-40B4-BE49-F238E27FC236}">
                  <a16:creationId xmlns:a16="http://schemas.microsoft.com/office/drawing/2014/main" id="{24A9B59E-71B7-F64C-3A80-5E29E20C2C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4272" y="5553035"/>
              <a:ext cx="1509440" cy="342162"/>
            </a:xfrm>
            <a:prstGeom prst="rect">
              <a:avLst/>
            </a:prstGeom>
          </p:spPr>
        </p:pic>
      </p:grpSp>
      <p:sp>
        <p:nvSpPr>
          <p:cNvPr id="8" name="TextBox 7">
            <a:extLst>
              <a:ext uri="{FF2B5EF4-FFF2-40B4-BE49-F238E27FC236}">
                <a16:creationId xmlns:a16="http://schemas.microsoft.com/office/drawing/2014/main" id="{EBCF2D8F-20DA-DD44-901C-BC2D96BC758F}"/>
              </a:ext>
            </a:extLst>
          </p:cNvPr>
          <p:cNvSpPr txBox="1"/>
          <p:nvPr/>
        </p:nvSpPr>
        <p:spPr>
          <a:xfrm>
            <a:off x="3023506" y="3711367"/>
            <a:ext cx="6043387" cy="1048492"/>
          </a:xfrm>
          <a:prstGeom prst="rect">
            <a:avLst/>
          </a:prstGeom>
          <a:noFill/>
        </p:spPr>
        <p:txBody>
          <a:bodyPr wrap="square" rtlCol="0">
            <a:spAutoFit/>
          </a:bodyPr>
          <a:lstStyle/>
          <a:p>
            <a:pPr algn="ctr">
              <a:lnSpc>
                <a:spcPct val="150000"/>
              </a:lnSpc>
            </a:pPr>
            <a:r>
              <a:rPr lang="en-US" altLang="ko-KR" sz="2400" b="1" dirty="0" err="1">
                <a:latin typeface="+mj-ea"/>
                <a:ea typeface="+mj-ea"/>
              </a:rPr>
              <a:t>BoGyu</a:t>
            </a:r>
            <a:r>
              <a:rPr lang="en-US" altLang="ko-KR" sz="2400" b="1" dirty="0">
                <a:latin typeface="+mj-ea"/>
                <a:ea typeface="+mj-ea"/>
              </a:rPr>
              <a:t> Choi</a:t>
            </a:r>
          </a:p>
          <a:p>
            <a:pPr algn="ctr">
              <a:lnSpc>
                <a:spcPct val="150000"/>
              </a:lnSpc>
            </a:pPr>
            <a:r>
              <a:rPr lang="en-US" altLang="ko-KR" sz="2000" b="1" dirty="0">
                <a:latin typeface="+mj-ea"/>
                <a:ea typeface="+mj-ea"/>
              </a:rPr>
              <a:t>2024. 05. 13 </a:t>
            </a:r>
            <a:endParaRPr lang="ko-KR" altLang="en-US" sz="2000" b="1" dirty="0">
              <a:latin typeface="+mj-ea"/>
              <a:ea typeface="+mj-ea"/>
            </a:endParaRPr>
          </a:p>
        </p:txBody>
      </p:sp>
    </p:spTree>
    <p:extLst>
      <p:ext uri="{BB962C8B-B14F-4D97-AF65-F5344CB8AC3E}">
        <p14:creationId xmlns:p14="http://schemas.microsoft.com/office/powerpoint/2010/main" val="321155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2. Infrared extinction of a discrete particle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205739" y="908578"/>
            <a:ext cx="7536179" cy="496996"/>
          </a:xfrm>
          <a:prstGeom prst="rect">
            <a:avLst/>
          </a:prstGeom>
          <a:noFill/>
        </p:spPr>
        <p:txBody>
          <a:bodyPr wrap="square">
            <a:spAutoFit/>
          </a:bodyPr>
          <a:lstStyle/>
          <a:p>
            <a:pPr>
              <a:lnSpc>
                <a:spcPct val="150000"/>
              </a:lnSpc>
            </a:pPr>
            <a:r>
              <a:rPr lang="en-US" altLang="ko-KR" sz="2000" b="1" dirty="0">
                <a:latin typeface="Arial" panose="020B0604020202020204" pitchFamily="34" charset="0"/>
                <a:cs typeface="Arial" panose="020B0604020202020204" pitchFamily="34" charset="0"/>
              </a:rPr>
              <a:t>Theory of radiation scattering </a:t>
            </a:r>
          </a:p>
        </p:txBody>
      </p:sp>
      <p:grpSp>
        <p:nvGrpSpPr>
          <p:cNvPr id="10" name="그룹 9">
            <a:extLst>
              <a:ext uri="{FF2B5EF4-FFF2-40B4-BE49-F238E27FC236}">
                <a16:creationId xmlns:a16="http://schemas.microsoft.com/office/drawing/2014/main" id="{9853A81E-BA49-1A5F-3177-E14866B9AD63}"/>
              </a:ext>
            </a:extLst>
          </p:cNvPr>
          <p:cNvGrpSpPr/>
          <p:nvPr/>
        </p:nvGrpSpPr>
        <p:grpSpPr>
          <a:xfrm>
            <a:off x="214184" y="1029027"/>
            <a:ext cx="11772077" cy="1853903"/>
            <a:chOff x="205739" y="1005728"/>
            <a:chExt cx="11772077" cy="1853903"/>
          </a:xfrm>
        </p:grpSpPr>
        <p:sp>
          <p:nvSpPr>
            <p:cNvPr id="6" name="TextBox 5">
              <a:extLst>
                <a:ext uri="{FF2B5EF4-FFF2-40B4-BE49-F238E27FC236}">
                  <a16:creationId xmlns:a16="http://schemas.microsoft.com/office/drawing/2014/main" id="{6CBAD95F-4D07-7F68-358A-C4AFF7877724}"/>
                </a:ext>
              </a:extLst>
            </p:cNvPr>
            <p:cNvSpPr txBox="1"/>
            <p:nvPr/>
          </p:nvSpPr>
          <p:spPr>
            <a:xfrm>
              <a:off x="205739" y="1492897"/>
              <a:ext cx="11772077" cy="1323439"/>
            </a:xfrm>
            <a:prstGeom prst="rect">
              <a:avLst/>
            </a:prstGeom>
            <a:noFill/>
          </p:spPr>
          <p:txBody>
            <a:bodyPr wrap="square">
              <a:spAutoFit/>
            </a:bodyPr>
            <a:lstStyle/>
            <a:p>
              <a:pPr marL="457200" indent="-457200">
                <a:buAutoNum type="arabicPeriod"/>
              </a:pPr>
              <a:r>
                <a:rPr lang="en-US" altLang="ko-KR" sz="1600" dirty="0">
                  <a:latin typeface="Arial" panose="020B0604020202020204" pitchFamily="34" charset="0"/>
                  <a:cs typeface="Arial" panose="020B0604020202020204" pitchFamily="34" charset="0"/>
                </a:rPr>
                <a:t>Mie-Debye scattering theory</a:t>
              </a:r>
            </a:p>
            <a:p>
              <a:pPr marL="800100" lvl="1" indent="-342900">
                <a:buFontTx/>
                <a:buChar char="-"/>
              </a:pPr>
              <a:r>
                <a:rPr lang="en-US" altLang="ko-KR" sz="1600" dirty="0">
                  <a:latin typeface="Arial" panose="020B0604020202020204" pitchFamily="34" charset="0"/>
                  <a:cs typeface="Arial" panose="020B0604020202020204" pitchFamily="34" charset="0"/>
                </a:rPr>
                <a:t>The solution to the macroscopic Maxwell’s equations</a:t>
              </a:r>
            </a:p>
            <a:p>
              <a:pPr marL="800100" lvl="1" indent="-342900">
                <a:buFontTx/>
                <a:buChar char="-"/>
              </a:pPr>
              <a:r>
                <a:rPr lang="en-US" altLang="ko-KR" sz="1600" dirty="0">
                  <a:latin typeface="Arial" panose="020B0604020202020204" pitchFamily="34" charset="0"/>
                  <a:cs typeface="Arial" panose="020B0604020202020204" pitchFamily="34" charset="0"/>
                </a:rPr>
                <a:t>For the far-field electromagnetic field.</a:t>
              </a:r>
            </a:p>
            <a:p>
              <a:pPr marL="800100" lvl="1" indent="-342900">
                <a:buFontTx/>
                <a:buChar char="-"/>
              </a:pPr>
              <a:r>
                <a:rPr lang="en-US" altLang="ko-KR" sz="1600" dirty="0">
                  <a:latin typeface="Arial" panose="020B0604020202020204" pitchFamily="34" charset="0"/>
                  <a:cs typeface="Arial" panose="020B0604020202020204" pitchFamily="34" charset="0"/>
                </a:rPr>
                <a:t>It is only suitable for the radiation scattering for a </a:t>
              </a:r>
              <a:r>
                <a:rPr lang="en-US" altLang="ko-KR" sz="1600" dirty="0">
                  <a:solidFill>
                    <a:srgbClr val="33486F"/>
                  </a:solidFill>
                  <a:latin typeface="Arial" panose="020B0604020202020204" pitchFamily="34" charset="0"/>
                  <a:cs typeface="Arial" panose="020B0604020202020204" pitchFamily="34" charset="0"/>
                </a:rPr>
                <a:t>homogeneous</a:t>
              </a:r>
              <a:r>
                <a:rPr lang="en-US" altLang="ko-KR" sz="1600" dirty="0">
                  <a:latin typeface="Arial" panose="020B0604020202020204" pitchFamily="34" charset="0"/>
                  <a:cs typeface="Arial" panose="020B0604020202020204" pitchFamily="34" charset="0"/>
                </a:rPr>
                <a:t>,</a:t>
              </a:r>
            </a:p>
            <a:p>
              <a:pPr lvl="1"/>
              <a:r>
                <a:rPr lang="en-US" altLang="ko-KR" sz="1600" dirty="0">
                  <a:latin typeface="Arial" panose="020B0604020202020204" pitchFamily="34" charset="0"/>
                  <a:cs typeface="Arial" panose="020B0604020202020204" pitchFamily="34" charset="0"/>
                </a:rPr>
                <a:t>      </a:t>
              </a:r>
              <a:r>
                <a:rPr lang="en-US" altLang="ko-KR" sz="1600" dirty="0">
                  <a:solidFill>
                    <a:srgbClr val="33486F"/>
                  </a:solidFill>
                  <a:latin typeface="Arial" panose="020B0604020202020204" pitchFamily="34" charset="0"/>
                  <a:cs typeface="Arial" panose="020B0604020202020204" pitchFamily="34" charset="0"/>
                </a:rPr>
                <a:t>isotropic</a:t>
              </a:r>
              <a:r>
                <a:rPr lang="en-US" altLang="ko-KR" sz="1600" dirty="0">
                  <a:latin typeface="Arial" panose="020B0604020202020204" pitchFamily="34" charset="0"/>
                  <a:cs typeface="Arial" panose="020B0604020202020204" pitchFamily="34" charset="0"/>
                </a:rPr>
                <a:t> and </a:t>
              </a:r>
              <a:r>
                <a:rPr lang="en-US" altLang="ko-KR" sz="1600" dirty="0">
                  <a:solidFill>
                    <a:srgbClr val="33486F"/>
                  </a:solidFill>
                  <a:latin typeface="Arial" panose="020B0604020202020204" pitchFamily="34" charset="0"/>
                  <a:cs typeface="Arial" panose="020B0604020202020204" pitchFamily="34" charset="0"/>
                </a:rPr>
                <a:t>spherical</a:t>
              </a:r>
              <a:r>
                <a:rPr lang="en-US" altLang="ko-KR" sz="1600" dirty="0">
                  <a:latin typeface="Arial" panose="020B0604020202020204" pitchFamily="34" charset="0"/>
                  <a:cs typeface="Arial" panose="020B0604020202020204" pitchFamily="34" charset="0"/>
                </a:rPr>
                <a:t> particle.</a:t>
              </a:r>
            </a:p>
          </p:txBody>
        </p:sp>
        <p:pic>
          <p:nvPicPr>
            <p:cNvPr id="8" name="그림 7">
              <a:extLst>
                <a:ext uri="{FF2B5EF4-FFF2-40B4-BE49-F238E27FC236}">
                  <a16:creationId xmlns:a16="http://schemas.microsoft.com/office/drawing/2014/main" id="{CA110EFB-76E8-F3D2-1C57-79D5AE924755}"/>
                </a:ext>
              </a:extLst>
            </p:cNvPr>
            <p:cNvPicPr>
              <a:picLocks noChangeAspect="1"/>
            </p:cNvPicPr>
            <p:nvPr/>
          </p:nvPicPr>
          <p:blipFill>
            <a:blip r:embed="rId3"/>
            <a:stretch>
              <a:fillRect/>
            </a:stretch>
          </p:blipFill>
          <p:spPr>
            <a:xfrm>
              <a:off x="6961085" y="1005728"/>
              <a:ext cx="2795727" cy="1853903"/>
            </a:xfrm>
            <a:prstGeom prst="rect">
              <a:avLst/>
            </a:prstGeom>
          </p:spPr>
        </p:pic>
      </p:grpSp>
      <p:sp>
        <p:nvSpPr>
          <p:cNvPr id="12" name="TextBox 11">
            <a:extLst>
              <a:ext uri="{FF2B5EF4-FFF2-40B4-BE49-F238E27FC236}">
                <a16:creationId xmlns:a16="http://schemas.microsoft.com/office/drawing/2014/main" id="{803A4C50-2F12-5BC1-89EC-A69B415C8B42}"/>
              </a:ext>
            </a:extLst>
          </p:cNvPr>
          <p:cNvSpPr txBox="1"/>
          <p:nvPr/>
        </p:nvSpPr>
        <p:spPr>
          <a:xfrm>
            <a:off x="214184" y="3142325"/>
            <a:ext cx="11772077" cy="1323439"/>
          </a:xfrm>
          <a:prstGeom prst="rect">
            <a:avLst/>
          </a:prstGeom>
          <a:noFill/>
        </p:spPr>
        <p:txBody>
          <a:bodyPr wrap="square">
            <a:spAutoFit/>
          </a:bodyPr>
          <a:lstStyle/>
          <a:p>
            <a:r>
              <a:rPr lang="en-US" altLang="ko-KR" sz="1600" dirty="0">
                <a:latin typeface="Arial" panose="020B0604020202020204" pitchFamily="34" charset="0"/>
                <a:cs typeface="Arial" panose="020B0604020202020204" pitchFamily="34" charset="0"/>
              </a:rPr>
              <a:t>2.     Discrete dipole approximation method (DDA) </a:t>
            </a:r>
          </a:p>
          <a:p>
            <a:pPr marL="800100" lvl="1" indent="-342900">
              <a:buFontTx/>
              <a:buChar char="-"/>
            </a:pPr>
            <a:r>
              <a:rPr lang="en-US" altLang="ko-KR" sz="1600" dirty="0">
                <a:latin typeface="Arial" panose="020B0604020202020204" pitchFamily="34" charset="0"/>
                <a:cs typeface="Arial" panose="020B0604020202020204" pitchFamily="34" charset="0"/>
              </a:rPr>
              <a:t>an approximate solution of the volume integral equation </a:t>
            </a:r>
          </a:p>
          <a:p>
            <a:pPr lvl="1"/>
            <a:r>
              <a:rPr lang="en-US" altLang="ko-KR" sz="1600" dirty="0">
                <a:latin typeface="Arial" panose="020B0604020202020204" pitchFamily="34" charset="0"/>
                <a:cs typeface="Arial" panose="020B0604020202020204" pitchFamily="34" charset="0"/>
              </a:rPr>
              <a:t>      of electromagnetic scattering.</a:t>
            </a:r>
          </a:p>
          <a:p>
            <a:pPr marL="800100" lvl="1" indent="-342900">
              <a:buFontTx/>
              <a:buChar char="-"/>
            </a:pPr>
            <a:r>
              <a:rPr lang="en-US" altLang="ko-KR" sz="1600" dirty="0">
                <a:latin typeface="Arial" panose="020B0604020202020204" pitchFamily="34" charset="0"/>
                <a:cs typeface="Arial" panose="020B0604020202020204" pitchFamily="34" charset="0"/>
              </a:rPr>
              <a:t>It can be used to study the scattering characteristics</a:t>
            </a:r>
          </a:p>
          <a:p>
            <a:pPr lvl="1"/>
            <a:r>
              <a:rPr lang="en-US" altLang="ko-KR" sz="1600" dirty="0">
                <a:latin typeface="Arial" panose="020B0604020202020204" pitchFamily="34" charset="0"/>
                <a:cs typeface="Arial" panose="020B0604020202020204" pitchFamily="34" charset="0"/>
              </a:rPr>
              <a:t>      of </a:t>
            </a:r>
            <a:r>
              <a:rPr lang="en-US" altLang="ko-KR" sz="1600" dirty="0">
                <a:solidFill>
                  <a:srgbClr val="33486F"/>
                </a:solidFill>
                <a:latin typeface="Arial" panose="020B0604020202020204" pitchFamily="34" charset="0"/>
                <a:cs typeface="Arial" panose="020B0604020202020204" pitchFamily="34" charset="0"/>
              </a:rPr>
              <a:t>non-spherical</a:t>
            </a:r>
            <a:r>
              <a:rPr lang="en-US" altLang="ko-KR" sz="1600" dirty="0">
                <a:latin typeface="Arial" panose="020B0604020202020204" pitchFamily="34" charset="0"/>
                <a:cs typeface="Arial" panose="020B0604020202020204" pitchFamily="34" charset="0"/>
              </a:rPr>
              <a:t>, </a:t>
            </a:r>
            <a:r>
              <a:rPr lang="en-US" altLang="ko-KR" sz="1600" dirty="0">
                <a:solidFill>
                  <a:srgbClr val="33486F"/>
                </a:solidFill>
                <a:latin typeface="Arial" panose="020B0604020202020204" pitchFamily="34" charset="0"/>
                <a:cs typeface="Arial" panose="020B0604020202020204" pitchFamily="34" charset="0"/>
              </a:rPr>
              <a:t>non-uniform</a:t>
            </a:r>
            <a:r>
              <a:rPr lang="en-US" altLang="ko-KR" sz="1600" dirty="0">
                <a:latin typeface="Arial" panose="020B0604020202020204" pitchFamily="34" charset="0"/>
                <a:cs typeface="Arial" panose="020B0604020202020204" pitchFamily="34" charset="0"/>
              </a:rPr>
              <a:t> and </a:t>
            </a:r>
            <a:r>
              <a:rPr lang="en-US" altLang="ko-KR" sz="1600" dirty="0">
                <a:solidFill>
                  <a:srgbClr val="33486F"/>
                </a:solidFill>
                <a:latin typeface="Arial" panose="020B0604020202020204" pitchFamily="34" charset="0"/>
                <a:cs typeface="Arial" panose="020B0604020202020204" pitchFamily="34" charset="0"/>
              </a:rPr>
              <a:t>anisotropic</a:t>
            </a:r>
            <a:r>
              <a:rPr lang="en-US" altLang="ko-KR" sz="1600" dirty="0">
                <a:latin typeface="Arial" panose="020B0604020202020204" pitchFamily="34" charset="0"/>
                <a:cs typeface="Arial" panose="020B0604020202020204" pitchFamily="34" charset="0"/>
              </a:rPr>
              <a:t> particles.</a:t>
            </a:r>
          </a:p>
        </p:txBody>
      </p:sp>
      <p:grpSp>
        <p:nvGrpSpPr>
          <p:cNvPr id="29" name="그룹 28">
            <a:extLst>
              <a:ext uri="{FF2B5EF4-FFF2-40B4-BE49-F238E27FC236}">
                <a16:creationId xmlns:a16="http://schemas.microsoft.com/office/drawing/2014/main" id="{12471125-6118-4637-87BA-C2064A2304BF}"/>
              </a:ext>
            </a:extLst>
          </p:cNvPr>
          <p:cNvGrpSpPr/>
          <p:nvPr/>
        </p:nvGrpSpPr>
        <p:grpSpPr>
          <a:xfrm>
            <a:off x="6541771" y="3034275"/>
            <a:ext cx="5327141" cy="1563620"/>
            <a:chOff x="2335531" y="4385802"/>
            <a:chExt cx="6757512" cy="1758789"/>
          </a:xfrm>
        </p:grpSpPr>
        <p:pic>
          <p:nvPicPr>
            <p:cNvPr id="28" name="그림 27">
              <a:extLst>
                <a:ext uri="{FF2B5EF4-FFF2-40B4-BE49-F238E27FC236}">
                  <a16:creationId xmlns:a16="http://schemas.microsoft.com/office/drawing/2014/main" id="{941D3495-6C96-1D2A-4D67-F9BE235BF859}"/>
                </a:ext>
              </a:extLst>
            </p:cNvPr>
            <p:cNvPicPr>
              <a:picLocks noChangeAspect="1"/>
            </p:cNvPicPr>
            <p:nvPr/>
          </p:nvPicPr>
          <p:blipFill>
            <a:blip r:embed="rId4"/>
            <a:stretch>
              <a:fillRect/>
            </a:stretch>
          </p:blipFill>
          <p:spPr>
            <a:xfrm>
              <a:off x="2335531" y="4392658"/>
              <a:ext cx="4631629" cy="1751933"/>
            </a:xfrm>
            <a:prstGeom prst="rect">
              <a:avLst/>
            </a:prstGeom>
          </p:spPr>
        </p:pic>
        <p:pic>
          <p:nvPicPr>
            <p:cNvPr id="25" name="그림 24">
              <a:extLst>
                <a:ext uri="{FF2B5EF4-FFF2-40B4-BE49-F238E27FC236}">
                  <a16:creationId xmlns:a16="http://schemas.microsoft.com/office/drawing/2014/main" id="{82C7005A-C662-931C-9E7F-C621AAD56148}"/>
                </a:ext>
              </a:extLst>
            </p:cNvPr>
            <p:cNvPicPr>
              <a:picLocks noChangeAspect="1"/>
            </p:cNvPicPr>
            <p:nvPr/>
          </p:nvPicPr>
          <p:blipFill>
            <a:blip r:embed="rId5"/>
            <a:stretch>
              <a:fillRect/>
            </a:stretch>
          </p:blipFill>
          <p:spPr>
            <a:xfrm>
              <a:off x="4651345" y="4385802"/>
              <a:ext cx="4441698" cy="882822"/>
            </a:xfrm>
            <a:prstGeom prst="rect">
              <a:avLst/>
            </a:prstGeom>
          </p:spPr>
        </p:pic>
      </p:grpSp>
      <p:sp>
        <p:nvSpPr>
          <p:cNvPr id="30" name="TextBox 29">
            <a:extLst>
              <a:ext uri="{FF2B5EF4-FFF2-40B4-BE49-F238E27FC236}">
                <a16:creationId xmlns:a16="http://schemas.microsoft.com/office/drawing/2014/main" id="{3A2B8913-6FAB-3BB7-297A-9C2CDA22A748}"/>
              </a:ext>
            </a:extLst>
          </p:cNvPr>
          <p:cNvSpPr txBox="1"/>
          <p:nvPr/>
        </p:nvSpPr>
        <p:spPr>
          <a:xfrm>
            <a:off x="214184" y="4659293"/>
            <a:ext cx="11772077" cy="1323439"/>
          </a:xfrm>
          <a:prstGeom prst="rect">
            <a:avLst/>
          </a:prstGeom>
          <a:noFill/>
        </p:spPr>
        <p:txBody>
          <a:bodyPr wrap="square">
            <a:spAutoFit/>
          </a:bodyPr>
          <a:lstStyle/>
          <a:p>
            <a:r>
              <a:rPr lang="en-US" altLang="ko-KR" sz="1600" dirty="0">
                <a:latin typeface="Arial" panose="020B0604020202020204" pitchFamily="34" charset="0"/>
                <a:cs typeface="Arial" panose="020B0604020202020204" pitchFamily="34" charset="0"/>
              </a:rPr>
              <a:t>3.      T-matrix method </a:t>
            </a:r>
          </a:p>
          <a:p>
            <a:pPr marL="800100" lvl="1" indent="-342900">
              <a:buFontTx/>
              <a:buChar char="-"/>
            </a:pPr>
            <a:r>
              <a:rPr lang="en-US" altLang="ko-KR" sz="1600" dirty="0">
                <a:latin typeface="Arial" panose="020B0604020202020204" pitchFamily="34" charset="0"/>
                <a:cs typeface="Arial" panose="020B0604020202020204" pitchFamily="34" charset="0"/>
              </a:rPr>
              <a:t>To use the expansion coefficient of the vector spherical </a:t>
            </a:r>
          </a:p>
          <a:p>
            <a:pPr lvl="1"/>
            <a:r>
              <a:rPr lang="en-US" altLang="ko-KR" sz="1600" dirty="0">
                <a:latin typeface="Arial" panose="020B0604020202020204" pitchFamily="34" charset="0"/>
                <a:cs typeface="Arial" panose="020B0604020202020204" pitchFamily="34" charset="0"/>
              </a:rPr>
              <a:t>      harmonic function. </a:t>
            </a:r>
          </a:p>
          <a:p>
            <a:pPr marL="800100" lvl="1" indent="-342900">
              <a:buFontTx/>
              <a:buChar char="-"/>
            </a:pPr>
            <a:r>
              <a:rPr lang="en-US" altLang="ko-KR" sz="1600" dirty="0">
                <a:latin typeface="Arial" panose="020B0604020202020204" pitchFamily="34" charset="0"/>
                <a:cs typeface="Arial" panose="020B0604020202020204" pitchFamily="34" charset="0"/>
              </a:rPr>
              <a:t>It is appropriate for the calculation of extinction parameters</a:t>
            </a:r>
          </a:p>
          <a:p>
            <a:pPr lvl="1"/>
            <a:r>
              <a:rPr lang="en-US" altLang="ko-KR" sz="1600" dirty="0">
                <a:latin typeface="Arial" panose="020B0604020202020204" pitchFamily="34" charset="0"/>
                <a:cs typeface="Arial" panose="020B0604020202020204" pitchFamily="34" charset="0"/>
              </a:rPr>
              <a:t>      of </a:t>
            </a:r>
            <a:r>
              <a:rPr lang="en-US" altLang="ko-KR" sz="1600" dirty="0">
                <a:solidFill>
                  <a:srgbClr val="33486F"/>
                </a:solidFill>
                <a:latin typeface="Arial" panose="020B0604020202020204" pitchFamily="34" charset="0"/>
                <a:cs typeface="Arial" panose="020B0604020202020204" pitchFamily="34" charset="0"/>
              </a:rPr>
              <a:t>non-spherical</a:t>
            </a:r>
            <a:r>
              <a:rPr lang="en-US" altLang="ko-KR" sz="1600" dirty="0">
                <a:latin typeface="Arial" panose="020B0604020202020204" pitchFamily="34" charset="0"/>
                <a:cs typeface="Arial" panose="020B0604020202020204" pitchFamily="34" charset="0"/>
              </a:rPr>
              <a:t> particles.</a:t>
            </a:r>
          </a:p>
        </p:txBody>
      </p:sp>
      <p:pic>
        <p:nvPicPr>
          <p:cNvPr id="32" name="그림 31">
            <a:extLst>
              <a:ext uri="{FF2B5EF4-FFF2-40B4-BE49-F238E27FC236}">
                <a16:creationId xmlns:a16="http://schemas.microsoft.com/office/drawing/2014/main" id="{8D91063A-D726-0B1F-443B-DD834E021343}"/>
              </a:ext>
            </a:extLst>
          </p:cNvPr>
          <p:cNvPicPr>
            <a:picLocks noChangeAspect="1"/>
          </p:cNvPicPr>
          <p:nvPr/>
        </p:nvPicPr>
        <p:blipFill>
          <a:blip r:embed="rId6"/>
          <a:stretch>
            <a:fillRect/>
          </a:stretch>
        </p:blipFill>
        <p:spPr>
          <a:xfrm>
            <a:off x="6541771" y="4850349"/>
            <a:ext cx="3804353" cy="1447394"/>
          </a:xfrm>
          <a:prstGeom prst="rect">
            <a:avLst/>
          </a:prstGeom>
        </p:spPr>
      </p:pic>
    </p:spTree>
    <p:extLst>
      <p:ext uri="{BB962C8B-B14F-4D97-AF65-F5344CB8AC3E}">
        <p14:creationId xmlns:p14="http://schemas.microsoft.com/office/powerpoint/2010/main" val="438644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2. Infrared extinction of a discrete particle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205739" y="908578"/>
            <a:ext cx="7536179" cy="496996"/>
          </a:xfrm>
          <a:prstGeom prst="rect">
            <a:avLst/>
          </a:prstGeom>
          <a:noFill/>
        </p:spPr>
        <p:txBody>
          <a:bodyPr wrap="square">
            <a:spAutoFit/>
          </a:bodyPr>
          <a:lstStyle/>
          <a:p>
            <a:pPr>
              <a:lnSpc>
                <a:spcPct val="150000"/>
              </a:lnSpc>
            </a:pPr>
            <a:r>
              <a:rPr lang="en-US" altLang="ko-KR" sz="2000" b="1" dirty="0">
                <a:latin typeface="Arial" panose="020B0604020202020204" pitchFamily="34" charset="0"/>
                <a:cs typeface="Arial" panose="020B0604020202020204" pitchFamily="34" charset="0"/>
              </a:rPr>
              <a:t>IR extinction characteristics </a:t>
            </a:r>
          </a:p>
        </p:txBody>
      </p:sp>
      <p:sp>
        <p:nvSpPr>
          <p:cNvPr id="7" name="TextBox 6">
            <a:extLst>
              <a:ext uri="{FF2B5EF4-FFF2-40B4-BE49-F238E27FC236}">
                <a16:creationId xmlns:a16="http://schemas.microsoft.com/office/drawing/2014/main" id="{433CC4F2-EF62-36C5-E7BD-A99A74E6DFF3}"/>
              </a:ext>
            </a:extLst>
          </p:cNvPr>
          <p:cNvSpPr txBox="1"/>
          <p:nvPr/>
        </p:nvSpPr>
        <p:spPr>
          <a:xfrm>
            <a:off x="205739" y="1405574"/>
            <a:ext cx="11420856" cy="646331"/>
          </a:xfrm>
          <a:prstGeom prst="rect">
            <a:avLst/>
          </a:prstGeom>
          <a:noFill/>
        </p:spPr>
        <p:txBody>
          <a:bodyPr wrap="square">
            <a:spAutoFit/>
          </a:bodyPr>
          <a:lstStyle/>
          <a:p>
            <a:r>
              <a:rPr lang="en-US" altLang="ko-KR" dirty="0">
                <a:latin typeface="Arial" panose="020B0604020202020204" pitchFamily="34" charset="0"/>
                <a:cs typeface="Arial" panose="020B0604020202020204" pitchFamily="34" charset="0"/>
              </a:rPr>
              <a:t>Important about O</a:t>
            </a:r>
            <a:r>
              <a:rPr lang="ko-KR" altLang="en-US" dirty="0" err="1">
                <a:latin typeface="Arial" panose="020B0604020202020204" pitchFamily="34" charset="0"/>
                <a:cs typeface="Arial" panose="020B0604020202020204" pitchFamily="34" charset="0"/>
              </a:rPr>
              <a:t>ptical</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characteristic</a:t>
            </a:r>
            <a:endParaRPr lang="en-US" altLang="ko-KR" dirty="0">
              <a:latin typeface="Arial" panose="020B0604020202020204" pitchFamily="34" charset="0"/>
              <a:cs typeface="Arial" panose="020B0604020202020204" pitchFamily="34" charset="0"/>
            </a:endParaRPr>
          </a:p>
          <a:p>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-&gt; such as </a:t>
            </a:r>
            <a:r>
              <a:rPr lang="en-US" altLang="ko-KR" dirty="0">
                <a:solidFill>
                  <a:srgbClr val="33486F"/>
                </a:solidFill>
                <a:latin typeface="Arial" panose="020B0604020202020204" pitchFamily="34" charset="0"/>
                <a:cs typeface="Arial" panose="020B0604020202020204" pitchFamily="34" charset="0"/>
              </a:rPr>
              <a:t>absorption</a:t>
            </a:r>
            <a:r>
              <a:rPr lang="en-US" altLang="ko-KR" dirty="0">
                <a:latin typeface="Arial" panose="020B0604020202020204" pitchFamily="34" charset="0"/>
                <a:cs typeface="Arial" panose="020B0604020202020204" pitchFamily="34" charset="0"/>
              </a:rPr>
              <a:t> cross section, </a:t>
            </a:r>
            <a:r>
              <a:rPr lang="en-US" altLang="ko-KR" dirty="0">
                <a:solidFill>
                  <a:srgbClr val="33486F"/>
                </a:solidFill>
                <a:latin typeface="Arial" panose="020B0604020202020204" pitchFamily="34" charset="0"/>
                <a:cs typeface="Arial" panose="020B0604020202020204" pitchFamily="34" charset="0"/>
              </a:rPr>
              <a:t>scattering</a:t>
            </a:r>
            <a:r>
              <a:rPr lang="en-US" altLang="ko-KR" dirty="0">
                <a:latin typeface="Arial" panose="020B0604020202020204" pitchFamily="34" charset="0"/>
                <a:cs typeface="Arial" panose="020B0604020202020204" pitchFamily="34" charset="0"/>
              </a:rPr>
              <a:t> cross section, </a:t>
            </a:r>
            <a:r>
              <a:rPr lang="en-US" altLang="ko-KR" dirty="0">
                <a:solidFill>
                  <a:srgbClr val="33486F"/>
                </a:solidFill>
                <a:latin typeface="Arial" panose="020B0604020202020204" pitchFamily="34" charset="0"/>
                <a:cs typeface="Arial" panose="020B0604020202020204" pitchFamily="34" charset="0"/>
              </a:rPr>
              <a:t>extinction</a:t>
            </a:r>
            <a:r>
              <a:rPr lang="en-US" altLang="ko-KR" dirty="0">
                <a:latin typeface="Arial" panose="020B0604020202020204" pitchFamily="34" charset="0"/>
                <a:cs typeface="Arial" panose="020B0604020202020204" pitchFamily="34" charset="0"/>
              </a:rPr>
              <a:t> cross section, </a:t>
            </a:r>
            <a:r>
              <a:rPr lang="en-US" altLang="ko-KR" dirty="0">
                <a:solidFill>
                  <a:srgbClr val="33486F"/>
                </a:solidFill>
                <a:latin typeface="Arial" panose="020B0604020202020204" pitchFamily="34" charset="0"/>
                <a:cs typeface="Arial" panose="020B0604020202020204" pitchFamily="34" charset="0"/>
              </a:rPr>
              <a:t>asymmetry</a:t>
            </a:r>
            <a:r>
              <a:rPr lang="en-US" altLang="ko-KR" dirty="0">
                <a:latin typeface="Arial" panose="020B0604020202020204" pitchFamily="34" charset="0"/>
                <a:cs typeface="Arial" panose="020B0604020202020204" pitchFamily="34" charset="0"/>
              </a:rPr>
              <a:t> factor</a:t>
            </a:r>
            <a:endParaRPr lang="ko-KR" altLang="en-US" dirty="0">
              <a:latin typeface="Arial" panose="020B0604020202020204" pitchFamily="34" charset="0"/>
              <a:cs typeface="Arial" panose="020B0604020202020204" pitchFamily="34" charset="0"/>
            </a:endParaRPr>
          </a:p>
        </p:txBody>
      </p:sp>
      <p:sp>
        <p:nvSpPr>
          <p:cNvPr id="11" name="화살표: 오른쪽 10">
            <a:extLst>
              <a:ext uri="{FF2B5EF4-FFF2-40B4-BE49-F238E27FC236}">
                <a16:creationId xmlns:a16="http://schemas.microsoft.com/office/drawing/2014/main" id="{C71297BD-0E35-37EC-3B30-04D31EAE0B04}"/>
              </a:ext>
            </a:extLst>
          </p:cNvPr>
          <p:cNvSpPr/>
          <p:nvPr/>
        </p:nvSpPr>
        <p:spPr>
          <a:xfrm>
            <a:off x="713232" y="2165239"/>
            <a:ext cx="731520"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B94F6C4-F171-B117-8DAF-C1D7CC124C3D}"/>
              </a:ext>
            </a:extLst>
          </p:cNvPr>
          <p:cNvSpPr txBox="1"/>
          <p:nvPr/>
        </p:nvSpPr>
        <p:spPr>
          <a:xfrm>
            <a:off x="1592579" y="2161032"/>
            <a:ext cx="11420856" cy="369332"/>
          </a:xfrm>
          <a:prstGeom prst="rect">
            <a:avLst/>
          </a:prstGeom>
          <a:noFill/>
          <a:ln>
            <a:noFill/>
          </a:ln>
        </p:spPr>
        <p:txBody>
          <a:bodyPr wrap="square">
            <a:spAutoFit/>
          </a:bodyPr>
          <a:lstStyle/>
          <a:p>
            <a:r>
              <a:rPr lang="en-US" altLang="ko-KR" dirty="0">
                <a:latin typeface="Arial" panose="020B0604020202020204" pitchFamily="34" charset="0"/>
                <a:cs typeface="Arial" panose="020B0604020202020204" pitchFamily="34" charset="0"/>
              </a:rPr>
              <a:t>Important basis of </a:t>
            </a:r>
            <a:r>
              <a:rPr lang="en-US" altLang="ko-KR" dirty="0">
                <a:solidFill>
                  <a:srgbClr val="33486F"/>
                </a:solidFill>
                <a:latin typeface="Arial" panose="020B0604020202020204" pitchFamily="34" charset="0"/>
                <a:cs typeface="Arial" panose="020B0604020202020204" pitchFamily="34" charset="0"/>
              </a:rPr>
              <a:t>the anti-IR aerosol clusters</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099C7E2-72F9-BBE7-1B11-259482A6EBD0}"/>
              </a:ext>
            </a:extLst>
          </p:cNvPr>
          <p:cNvSpPr txBox="1"/>
          <p:nvPr/>
        </p:nvSpPr>
        <p:spPr>
          <a:xfrm>
            <a:off x="212598" y="2772533"/>
            <a:ext cx="1379981" cy="369332"/>
          </a:xfrm>
          <a:prstGeom prst="rect">
            <a:avLst/>
          </a:prstGeom>
          <a:noFill/>
        </p:spPr>
        <p:txBody>
          <a:bodyPr wrap="square" rtlCol="0">
            <a:spAutoFit/>
          </a:bodyPr>
          <a:lstStyle/>
          <a:p>
            <a:r>
              <a:rPr lang="en-US" altLang="ko-KR" dirty="0"/>
              <a:t>Example </a:t>
            </a:r>
            <a:endParaRPr lang="ko-KR" altLang="en-US" dirty="0"/>
          </a:p>
        </p:txBody>
      </p:sp>
      <p:pic>
        <p:nvPicPr>
          <p:cNvPr id="16" name="그림 15">
            <a:extLst>
              <a:ext uri="{FF2B5EF4-FFF2-40B4-BE49-F238E27FC236}">
                <a16:creationId xmlns:a16="http://schemas.microsoft.com/office/drawing/2014/main" id="{9192066E-D487-1C04-34C6-64A390C19001}"/>
              </a:ext>
            </a:extLst>
          </p:cNvPr>
          <p:cNvPicPr>
            <a:picLocks noChangeAspect="1"/>
          </p:cNvPicPr>
          <p:nvPr/>
        </p:nvPicPr>
        <p:blipFill>
          <a:blip r:embed="rId3"/>
          <a:stretch>
            <a:fillRect/>
          </a:stretch>
        </p:blipFill>
        <p:spPr>
          <a:xfrm>
            <a:off x="212598" y="3102515"/>
            <a:ext cx="5319522" cy="3127920"/>
          </a:xfrm>
          <a:prstGeom prst="rect">
            <a:avLst/>
          </a:prstGeom>
        </p:spPr>
      </p:pic>
      <p:sp>
        <p:nvSpPr>
          <p:cNvPr id="17" name="화살표: 오른쪽 16">
            <a:extLst>
              <a:ext uri="{FF2B5EF4-FFF2-40B4-BE49-F238E27FC236}">
                <a16:creationId xmlns:a16="http://schemas.microsoft.com/office/drawing/2014/main" id="{EF0691E4-876B-76DB-BB71-6B9BCE951BF9}"/>
              </a:ext>
            </a:extLst>
          </p:cNvPr>
          <p:cNvSpPr/>
          <p:nvPr/>
        </p:nvSpPr>
        <p:spPr>
          <a:xfrm>
            <a:off x="5916167" y="4310331"/>
            <a:ext cx="530353"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EE87E00-2CE8-6107-1E9E-B8B052344AC8}"/>
              </a:ext>
            </a:extLst>
          </p:cNvPr>
          <p:cNvSpPr txBox="1"/>
          <p:nvPr/>
        </p:nvSpPr>
        <p:spPr>
          <a:xfrm>
            <a:off x="6751318" y="3301258"/>
            <a:ext cx="4875277" cy="646331"/>
          </a:xfrm>
          <a:prstGeom prst="rect">
            <a:avLst/>
          </a:prstGeom>
          <a:noFill/>
          <a:ln>
            <a:noFill/>
          </a:ln>
        </p:spPr>
        <p:txBody>
          <a:bodyPr wrap="square">
            <a:spAutoFit/>
          </a:bodyPr>
          <a:lstStyle/>
          <a:p>
            <a:r>
              <a:rPr lang="en-US" altLang="ko-KR" dirty="0">
                <a:latin typeface="Arial" panose="020B0604020202020204" pitchFamily="34" charset="0"/>
                <a:cs typeface="Arial" panose="020B0604020202020204" pitchFamily="34" charset="0"/>
              </a:rPr>
              <a:t>: The larger the particle size, the greater the IR suppression effect in electric field</a:t>
            </a:r>
          </a:p>
        </p:txBody>
      </p:sp>
      <p:sp>
        <p:nvSpPr>
          <p:cNvPr id="20" name="TextBox 19">
            <a:extLst>
              <a:ext uri="{FF2B5EF4-FFF2-40B4-BE49-F238E27FC236}">
                <a16:creationId xmlns:a16="http://schemas.microsoft.com/office/drawing/2014/main" id="{DDE80D38-C67A-7CDA-BD9F-0C3B1DD0BEA7}"/>
              </a:ext>
            </a:extLst>
          </p:cNvPr>
          <p:cNvSpPr txBox="1"/>
          <p:nvPr/>
        </p:nvSpPr>
        <p:spPr>
          <a:xfrm>
            <a:off x="6751318" y="2981644"/>
            <a:ext cx="2950462" cy="369332"/>
          </a:xfrm>
          <a:prstGeom prst="rect">
            <a:avLst/>
          </a:prstGeom>
          <a:noFill/>
        </p:spPr>
        <p:txBody>
          <a:bodyPr wrap="square">
            <a:spAutoFit/>
          </a:bodyPr>
          <a:lstStyle/>
          <a:p>
            <a:r>
              <a:rPr lang="en-US" altLang="ko-KR" b="1" dirty="0"/>
              <a:t>Size 5 </a:t>
            </a:r>
            <a:r>
              <a:rPr lang="en-US" altLang="ko-KR" b="1" dirty="0" err="1"/>
              <a:t>μm</a:t>
            </a:r>
            <a:r>
              <a:rPr lang="en-US" altLang="ko-KR" b="1" dirty="0"/>
              <a:t> VS 10 </a:t>
            </a:r>
            <a:r>
              <a:rPr lang="en-US" altLang="ko-KR" b="1" dirty="0" err="1"/>
              <a:t>μm</a:t>
            </a:r>
            <a:r>
              <a:rPr lang="en-US" altLang="ko-KR" b="1" dirty="0"/>
              <a:t> </a:t>
            </a:r>
            <a:endParaRPr lang="ko-KR" altLang="en-US" b="1" dirty="0"/>
          </a:p>
        </p:txBody>
      </p:sp>
      <p:sp>
        <p:nvSpPr>
          <p:cNvPr id="21" name="TextBox 20">
            <a:extLst>
              <a:ext uri="{FF2B5EF4-FFF2-40B4-BE49-F238E27FC236}">
                <a16:creationId xmlns:a16="http://schemas.microsoft.com/office/drawing/2014/main" id="{DB0E125F-42EB-0E03-58AD-8DDC13007A42}"/>
              </a:ext>
            </a:extLst>
          </p:cNvPr>
          <p:cNvSpPr txBox="1"/>
          <p:nvPr/>
        </p:nvSpPr>
        <p:spPr>
          <a:xfrm>
            <a:off x="6711697" y="4171589"/>
            <a:ext cx="3756679" cy="369332"/>
          </a:xfrm>
          <a:prstGeom prst="rect">
            <a:avLst/>
          </a:prstGeom>
          <a:noFill/>
        </p:spPr>
        <p:txBody>
          <a:bodyPr wrap="square">
            <a:spAutoFit/>
          </a:bodyPr>
          <a:lstStyle/>
          <a:p>
            <a:r>
              <a:rPr lang="en-US" altLang="ko-KR" b="1" dirty="0"/>
              <a:t>Water droplet VS Carbon particle</a:t>
            </a:r>
            <a:endParaRPr lang="ko-KR" altLang="en-US" b="1" dirty="0"/>
          </a:p>
        </p:txBody>
      </p:sp>
      <p:sp>
        <p:nvSpPr>
          <p:cNvPr id="23" name="TextBox 22">
            <a:extLst>
              <a:ext uri="{FF2B5EF4-FFF2-40B4-BE49-F238E27FC236}">
                <a16:creationId xmlns:a16="http://schemas.microsoft.com/office/drawing/2014/main" id="{D6AEE3DE-BFAB-F097-C716-A19966D7EE1D}"/>
              </a:ext>
            </a:extLst>
          </p:cNvPr>
          <p:cNvSpPr txBox="1"/>
          <p:nvPr/>
        </p:nvSpPr>
        <p:spPr>
          <a:xfrm>
            <a:off x="5916167" y="5675402"/>
            <a:ext cx="6391657" cy="400110"/>
          </a:xfrm>
          <a:prstGeom prst="rect">
            <a:avLst/>
          </a:prstGeom>
          <a:noFill/>
        </p:spPr>
        <p:txBody>
          <a:bodyPr wrap="square">
            <a:spAutoFit/>
          </a:bodyPr>
          <a:lstStyle/>
          <a:p>
            <a:r>
              <a:rPr lang="en-US" altLang="ko-KR"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Particle</a:t>
            </a:r>
            <a:r>
              <a:rPr lang="ko-KR" altLang="en-US"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size</a:t>
            </a:r>
            <a:r>
              <a:rPr lang="ko-KR" altLang="en-US"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is</a:t>
            </a:r>
            <a:r>
              <a:rPr lang="ko-KR" altLang="en-US"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not</a:t>
            </a:r>
            <a:r>
              <a:rPr lang="ko-KR" altLang="en-US"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unconditionally</a:t>
            </a:r>
            <a:r>
              <a:rPr lang="ko-KR" altLang="en-US" sz="2000" b="1" dirty="0">
                <a:solidFill>
                  <a:srgbClr val="33486F"/>
                </a:solidFill>
                <a:latin typeface="Arial" panose="020B0604020202020204" pitchFamily="34" charset="0"/>
                <a:cs typeface="Arial" panose="020B0604020202020204" pitchFamily="34" charset="0"/>
              </a:rPr>
              <a:t> </a:t>
            </a:r>
            <a:r>
              <a:rPr lang="ko-KR" altLang="en-US" sz="2000" b="1" dirty="0" err="1">
                <a:solidFill>
                  <a:srgbClr val="33486F"/>
                </a:solidFill>
                <a:latin typeface="Arial" panose="020B0604020202020204" pitchFamily="34" charset="0"/>
                <a:cs typeface="Arial" panose="020B0604020202020204" pitchFamily="34" charset="0"/>
              </a:rPr>
              <a:t>important</a:t>
            </a:r>
            <a:r>
              <a:rPr lang="ko-KR" altLang="en-US" sz="2000" b="1" dirty="0">
                <a:solidFill>
                  <a:srgbClr val="33486F"/>
                </a:solidFill>
                <a:latin typeface="Arial" panose="020B0604020202020204" pitchFamily="34" charset="0"/>
                <a:cs typeface="Arial" panose="020B0604020202020204" pitchFamily="34" charset="0"/>
              </a:rPr>
              <a:t>.</a:t>
            </a:r>
            <a:r>
              <a:rPr lang="en-US" altLang="ko-KR" sz="2000" b="1" dirty="0">
                <a:solidFill>
                  <a:srgbClr val="33486F"/>
                </a:solidFill>
                <a:latin typeface="Arial" panose="020B0604020202020204" pitchFamily="34" charset="0"/>
                <a:cs typeface="Arial" panose="020B0604020202020204" pitchFamily="34" charset="0"/>
              </a:rPr>
              <a:t>”</a:t>
            </a:r>
            <a:endParaRPr lang="ko-KR" altLang="en-US" sz="2000" b="1" dirty="0">
              <a:solidFill>
                <a:srgbClr val="33486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A02F629-9BA7-4169-85F0-1EDCE0716694}"/>
              </a:ext>
            </a:extLst>
          </p:cNvPr>
          <p:cNvSpPr txBox="1"/>
          <p:nvPr/>
        </p:nvSpPr>
        <p:spPr>
          <a:xfrm>
            <a:off x="6711697" y="4457565"/>
            <a:ext cx="4875277" cy="1200329"/>
          </a:xfrm>
          <a:prstGeom prst="rect">
            <a:avLst/>
          </a:prstGeom>
          <a:noFill/>
          <a:ln>
            <a:noFill/>
          </a:ln>
        </p:spPr>
        <p:txBody>
          <a:bodyPr wrap="square">
            <a:spAutoFit/>
          </a:bodyPr>
          <a:lstStyle/>
          <a:p>
            <a:r>
              <a:rPr lang="en-US" altLang="ko-KR" dirty="0">
                <a:latin typeface="Arial" panose="020B0604020202020204" pitchFamily="34" charset="0"/>
                <a:cs typeface="Arial" panose="020B0604020202020204" pitchFamily="34" charset="0"/>
              </a:rPr>
              <a:t>: The water droplet presents a forward scattering up to several times the incident wave, whereas the carbon particle has a weak electric field due to the high loss tangent</a:t>
            </a:r>
          </a:p>
        </p:txBody>
      </p:sp>
    </p:spTree>
    <p:extLst>
      <p:ext uri="{BB962C8B-B14F-4D97-AF65-F5344CB8AC3E}">
        <p14:creationId xmlns:p14="http://schemas.microsoft.com/office/powerpoint/2010/main" val="428451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D1537659-B5FF-EF97-A497-F3B975364061}"/>
              </a:ext>
            </a:extLst>
          </p:cNvPr>
          <p:cNvPicPr>
            <a:picLocks noChangeAspect="1"/>
          </p:cNvPicPr>
          <p:nvPr/>
        </p:nvPicPr>
        <p:blipFill>
          <a:blip r:embed="rId2"/>
          <a:stretch>
            <a:fillRect/>
          </a:stretch>
        </p:blipFill>
        <p:spPr>
          <a:xfrm>
            <a:off x="426162" y="1075109"/>
            <a:ext cx="6577201" cy="2920820"/>
          </a:xfrm>
          <a:prstGeom prst="rect">
            <a:avLst/>
          </a:prstGeom>
        </p:spPr>
      </p:pic>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2. Infrared extinction of a discrete particle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286687" y="4265316"/>
            <a:ext cx="8434374" cy="496996"/>
          </a:xfrm>
          <a:prstGeom prst="rect">
            <a:avLst/>
          </a:prstGeom>
          <a:noFill/>
        </p:spPr>
        <p:txBody>
          <a:bodyPr wrap="square">
            <a:spAutoFit/>
          </a:bodyPr>
          <a:lstStyle/>
          <a:p>
            <a:pPr>
              <a:lnSpc>
                <a:spcPct val="150000"/>
              </a:lnSpc>
            </a:pPr>
            <a:r>
              <a:rPr lang="en-US" altLang="ko-KR" sz="2000" b="1" dirty="0">
                <a:latin typeface="Arial" panose="020B0604020202020204" pitchFamily="34" charset="0"/>
                <a:cs typeface="Arial" panose="020B0604020202020204" pitchFamily="34" charset="0"/>
              </a:rPr>
              <a:t>How about particle shape?</a:t>
            </a:r>
            <a:endParaRPr lang="en-US" altLang="ko-KR"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6384496-1162-5C5B-B481-41C129FFD91E}"/>
              </a:ext>
            </a:extLst>
          </p:cNvPr>
          <p:cNvSpPr txBox="1"/>
          <p:nvPr/>
        </p:nvSpPr>
        <p:spPr>
          <a:xfrm>
            <a:off x="7501828" y="1149772"/>
            <a:ext cx="4475988" cy="1200329"/>
          </a:xfrm>
          <a:prstGeom prst="rect">
            <a:avLst/>
          </a:prstGeom>
          <a:noFill/>
        </p:spPr>
        <p:txBody>
          <a:bodyPr wrap="square">
            <a:spAutoFit/>
          </a:bodyPr>
          <a:lstStyle/>
          <a:p>
            <a:r>
              <a:rPr lang="en-US" altLang="ko-KR" dirty="0"/>
              <a:t>This</a:t>
            </a:r>
            <a:r>
              <a:rPr lang="ko-KR" altLang="en-US" dirty="0"/>
              <a:t> </a:t>
            </a:r>
            <a:r>
              <a:rPr lang="en-US" altLang="ko-KR" dirty="0"/>
              <a:t>Fig</a:t>
            </a:r>
            <a:r>
              <a:rPr lang="ko-KR" altLang="en-US" dirty="0"/>
              <a:t> </a:t>
            </a:r>
            <a:r>
              <a:rPr lang="ko-KR" altLang="en-US" dirty="0" err="1"/>
              <a:t>provides</a:t>
            </a:r>
            <a:r>
              <a:rPr lang="ko-KR" altLang="en-US" dirty="0"/>
              <a:t> </a:t>
            </a:r>
            <a:r>
              <a:rPr lang="ko-KR" altLang="en-US" dirty="0" err="1"/>
              <a:t>the</a:t>
            </a:r>
            <a:r>
              <a:rPr lang="ko-KR" altLang="en-US" dirty="0"/>
              <a:t> </a:t>
            </a:r>
            <a:r>
              <a:rPr lang="ko-KR" altLang="en-US" dirty="0" err="1"/>
              <a:t>calculated</a:t>
            </a:r>
            <a:r>
              <a:rPr lang="ko-KR" altLang="en-US" dirty="0"/>
              <a:t> </a:t>
            </a:r>
            <a:r>
              <a:rPr lang="ko-KR" altLang="en-US" dirty="0" err="1"/>
              <a:t>variation</a:t>
            </a:r>
            <a:r>
              <a:rPr lang="ko-KR" altLang="en-US" dirty="0"/>
              <a:t> </a:t>
            </a:r>
            <a:r>
              <a:rPr lang="ko-KR" altLang="en-US" dirty="0" err="1"/>
              <a:t>curves</a:t>
            </a:r>
            <a:r>
              <a:rPr lang="ko-KR" altLang="en-US" dirty="0"/>
              <a:t> of IR </a:t>
            </a:r>
            <a:r>
              <a:rPr lang="ko-KR" altLang="en-US" dirty="0" err="1"/>
              <a:t>extinction</a:t>
            </a:r>
            <a:r>
              <a:rPr lang="ko-KR" altLang="en-US" dirty="0"/>
              <a:t> </a:t>
            </a:r>
            <a:r>
              <a:rPr lang="ko-KR" altLang="en-US" dirty="0" err="1"/>
              <a:t>coefficient</a:t>
            </a:r>
            <a:r>
              <a:rPr lang="ko-KR" altLang="en-US" dirty="0"/>
              <a:t> </a:t>
            </a:r>
            <a:r>
              <a:rPr lang="ko-KR" altLang="en-US" dirty="0" err="1"/>
              <a:t>along</a:t>
            </a:r>
            <a:r>
              <a:rPr lang="ko-KR" altLang="en-US" dirty="0"/>
              <a:t> </a:t>
            </a:r>
            <a:r>
              <a:rPr lang="ko-KR" altLang="en-US" dirty="0" err="1"/>
              <a:t>particle</a:t>
            </a:r>
            <a:r>
              <a:rPr lang="ko-KR" altLang="en-US" dirty="0"/>
              <a:t> </a:t>
            </a:r>
            <a:r>
              <a:rPr lang="ko-KR" altLang="en-US" dirty="0" err="1"/>
              <a:t>size</a:t>
            </a:r>
            <a:r>
              <a:rPr lang="ko-KR" altLang="en-US" dirty="0"/>
              <a:t> </a:t>
            </a:r>
            <a:r>
              <a:rPr lang="ko-KR" altLang="en-US" dirty="0" err="1"/>
              <a:t>at</a:t>
            </a:r>
            <a:r>
              <a:rPr lang="ko-KR" altLang="en-US" dirty="0"/>
              <a:t> </a:t>
            </a:r>
            <a:r>
              <a:rPr lang="ko-KR" altLang="en-US" dirty="0" err="1"/>
              <a:t>a</a:t>
            </a:r>
            <a:r>
              <a:rPr lang="ko-KR" altLang="en-US" dirty="0"/>
              <a:t> </a:t>
            </a:r>
            <a:r>
              <a:rPr lang="ko-KR" altLang="en-US" dirty="0" err="1"/>
              <a:t>certain</a:t>
            </a:r>
            <a:r>
              <a:rPr lang="ko-KR" altLang="en-US" dirty="0"/>
              <a:t> </a:t>
            </a:r>
            <a:r>
              <a:rPr lang="ko-KR" altLang="en-US" dirty="0" err="1"/>
              <a:t>complex</a:t>
            </a:r>
            <a:r>
              <a:rPr lang="ko-KR" altLang="en-US" dirty="0"/>
              <a:t> </a:t>
            </a:r>
            <a:r>
              <a:rPr lang="ko-KR" altLang="en-US" dirty="0" err="1"/>
              <a:t>refractive</a:t>
            </a:r>
            <a:r>
              <a:rPr lang="ko-KR" altLang="en-US" dirty="0"/>
              <a:t> </a:t>
            </a:r>
            <a:r>
              <a:rPr lang="ko-KR" altLang="en-US" dirty="0" err="1"/>
              <a:t>index</a:t>
            </a:r>
            <a:r>
              <a:rPr lang="ko-KR" altLang="en-US" dirty="0"/>
              <a:t> and </a:t>
            </a:r>
            <a:r>
              <a:rPr lang="ko-KR" altLang="en-US" dirty="0" err="1"/>
              <a:t>a</a:t>
            </a:r>
            <a:r>
              <a:rPr lang="ko-KR" altLang="en-US" dirty="0"/>
              <a:t> </a:t>
            </a:r>
            <a:r>
              <a:rPr lang="ko-KR" altLang="en-US" dirty="0" err="1"/>
              <a:t>fixed</a:t>
            </a:r>
            <a:r>
              <a:rPr lang="ko-KR" altLang="en-US" dirty="0"/>
              <a:t> </a:t>
            </a:r>
            <a:r>
              <a:rPr lang="ko-KR" altLang="en-US" dirty="0" err="1"/>
              <a:t>infrared</a:t>
            </a:r>
            <a:r>
              <a:rPr lang="ko-KR" altLang="en-US" dirty="0"/>
              <a:t> </a:t>
            </a:r>
            <a:r>
              <a:rPr lang="ko-KR" altLang="en-US" dirty="0" err="1"/>
              <a:t>band</a:t>
            </a:r>
            <a:endParaRPr lang="ko-KR" altLang="en-US" dirty="0"/>
          </a:p>
        </p:txBody>
      </p:sp>
      <p:sp>
        <p:nvSpPr>
          <p:cNvPr id="10" name="TextBox 9">
            <a:extLst>
              <a:ext uri="{FF2B5EF4-FFF2-40B4-BE49-F238E27FC236}">
                <a16:creationId xmlns:a16="http://schemas.microsoft.com/office/drawing/2014/main" id="{02E00DF3-5BC5-5B10-B055-DE9ACF95A383}"/>
              </a:ext>
            </a:extLst>
          </p:cNvPr>
          <p:cNvSpPr txBox="1"/>
          <p:nvPr/>
        </p:nvSpPr>
        <p:spPr>
          <a:xfrm>
            <a:off x="7396089" y="2685464"/>
            <a:ext cx="4687465" cy="923330"/>
          </a:xfrm>
          <a:prstGeom prst="rect">
            <a:avLst/>
          </a:prstGeom>
          <a:noFill/>
        </p:spPr>
        <p:txBody>
          <a:bodyPr wrap="square">
            <a:spAutoFit/>
          </a:bodyPr>
          <a:lstStyle/>
          <a:p>
            <a:r>
              <a:rPr lang="en-US" altLang="ko-KR" b="1" dirty="0">
                <a:solidFill>
                  <a:srgbClr val="33486F"/>
                </a:solidFill>
                <a:latin typeface="Arial" panose="020B0604020202020204" pitchFamily="34" charset="0"/>
                <a:cs typeface="Arial" panose="020B0604020202020204" pitchFamily="34" charset="0"/>
              </a:rPr>
              <a:t>“ It shows that there exists an optimum particle size for different materials to achieve the best IR extinction effect.”</a:t>
            </a:r>
            <a:endParaRPr lang="ko-KR" altLang="en-US" b="1" dirty="0">
              <a:solidFill>
                <a:srgbClr val="33486F"/>
              </a:solidFill>
              <a:latin typeface="Arial" panose="020B0604020202020204" pitchFamily="34" charset="0"/>
              <a:cs typeface="Arial" panose="020B0604020202020204" pitchFamily="34" charset="0"/>
            </a:endParaRPr>
          </a:p>
        </p:txBody>
      </p:sp>
      <p:pic>
        <p:nvPicPr>
          <p:cNvPr id="16" name="그림 15">
            <a:extLst>
              <a:ext uri="{FF2B5EF4-FFF2-40B4-BE49-F238E27FC236}">
                <a16:creationId xmlns:a16="http://schemas.microsoft.com/office/drawing/2014/main" id="{19A5F0F2-864F-7F2C-9754-5AD2E0BC33D5}"/>
              </a:ext>
            </a:extLst>
          </p:cNvPr>
          <p:cNvPicPr>
            <a:picLocks noChangeAspect="1"/>
          </p:cNvPicPr>
          <p:nvPr/>
        </p:nvPicPr>
        <p:blipFill>
          <a:blip r:embed="rId4"/>
          <a:stretch>
            <a:fillRect/>
          </a:stretch>
        </p:blipFill>
        <p:spPr>
          <a:xfrm>
            <a:off x="286687" y="4842454"/>
            <a:ext cx="5153025" cy="1409700"/>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잉크 19">
                <a:extLst>
                  <a:ext uri="{FF2B5EF4-FFF2-40B4-BE49-F238E27FC236}">
                    <a16:creationId xmlns:a16="http://schemas.microsoft.com/office/drawing/2014/main" id="{7231083A-EBCC-5860-69D2-2130090E8608}"/>
                  </a:ext>
                </a:extLst>
              </p14:cNvPr>
              <p14:cNvContentPartPr/>
              <p14:nvPr/>
            </p14:nvContentPartPr>
            <p14:xfrm>
              <a:off x="1965816" y="5742144"/>
              <a:ext cx="360" cy="360"/>
            </p14:xfrm>
          </p:contentPart>
        </mc:Choice>
        <mc:Fallback xmlns="">
          <p:pic>
            <p:nvPicPr>
              <p:cNvPr id="20" name="잉크 19">
                <a:extLst>
                  <a:ext uri="{FF2B5EF4-FFF2-40B4-BE49-F238E27FC236}">
                    <a16:creationId xmlns:a16="http://schemas.microsoft.com/office/drawing/2014/main" id="{7231083A-EBCC-5860-69D2-2130090E8608}"/>
                  </a:ext>
                </a:extLst>
              </p:cNvPr>
              <p:cNvPicPr/>
              <p:nvPr/>
            </p:nvPicPr>
            <p:blipFill>
              <a:blip r:embed="rId6"/>
              <a:stretch>
                <a:fillRect/>
              </a:stretch>
            </p:blipFill>
            <p:spPr>
              <a:xfrm>
                <a:off x="1911816" y="563450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잉크 20">
                <a:extLst>
                  <a:ext uri="{FF2B5EF4-FFF2-40B4-BE49-F238E27FC236}">
                    <a16:creationId xmlns:a16="http://schemas.microsoft.com/office/drawing/2014/main" id="{30147FD8-1E44-0BC4-2532-26F250E8DA0E}"/>
                  </a:ext>
                </a:extLst>
              </p14:cNvPr>
              <p14:cNvContentPartPr/>
              <p14:nvPr/>
            </p14:nvContentPartPr>
            <p14:xfrm>
              <a:off x="4919256" y="5489424"/>
              <a:ext cx="393120" cy="24480"/>
            </p14:xfrm>
          </p:contentPart>
        </mc:Choice>
        <mc:Fallback xmlns="">
          <p:pic>
            <p:nvPicPr>
              <p:cNvPr id="21" name="잉크 20">
                <a:extLst>
                  <a:ext uri="{FF2B5EF4-FFF2-40B4-BE49-F238E27FC236}">
                    <a16:creationId xmlns:a16="http://schemas.microsoft.com/office/drawing/2014/main" id="{30147FD8-1E44-0BC4-2532-26F250E8DA0E}"/>
                  </a:ext>
                </a:extLst>
              </p:cNvPr>
              <p:cNvPicPr/>
              <p:nvPr/>
            </p:nvPicPr>
            <p:blipFill>
              <a:blip r:embed="rId8"/>
              <a:stretch>
                <a:fillRect/>
              </a:stretch>
            </p:blipFill>
            <p:spPr>
              <a:xfrm>
                <a:off x="4865256" y="5381784"/>
                <a:ext cx="500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잉크 22">
                <a:extLst>
                  <a:ext uri="{FF2B5EF4-FFF2-40B4-BE49-F238E27FC236}">
                    <a16:creationId xmlns:a16="http://schemas.microsoft.com/office/drawing/2014/main" id="{16160FCD-4774-3692-2DA5-B8CE668A3AAA}"/>
                  </a:ext>
                </a:extLst>
              </p14:cNvPr>
              <p14:cNvContentPartPr/>
              <p14:nvPr/>
            </p14:nvContentPartPr>
            <p14:xfrm>
              <a:off x="557856" y="5735304"/>
              <a:ext cx="1886040" cy="25560"/>
            </p14:xfrm>
          </p:contentPart>
        </mc:Choice>
        <mc:Fallback xmlns="">
          <p:pic>
            <p:nvPicPr>
              <p:cNvPr id="23" name="잉크 22">
                <a:extLst>
                  <a:ext uri="{FF2B5EF4-FFF2-40B4-BE49-F238E27FC236}">
                    <a16:creationId xmlns:a16="http://schemas.microsoft.com/office/drawing/2014/main" id="{16160FCD-4774-3692-2DA5-B8CE668A3AAA}"/>
                  </a:ext>
                </a:extLst>
              </p:cNvPr>
              <p:cNvPicPr/>
              <p:nvPr/>
            </p:nvPicPr>
            <p:blipFill>
              <a:blip r:embed="rId10"/>
              <a:stretch>
                <a:fillRect/>
              </a:stretch>
            </p:blipFill>
            <p:spPr>
              <a:xfrm>
                <a:off x="503856" y="5627304"/>
                <a:ext cx="1993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잉크 25">
                <a:extLst>
                  <a:ext uri="{FF2B5EF4-FFF2-40B4-BE49-F238E27FC236}">
                    <a16:creationId xmlns:a16="http://schemas.microsoft.com/office/drawing/2014/main" id="{51EA5165-A2A9-DA14-D922-B713953B56AD}"/>
                  </a:ext>
                </a:extLst>
              </p14:cNvPr>
              <p14:cNvContentPartPr/>
              <p14:nvPr/>
            </p14:nvContentPartPr>
            <p14:xfrm>
              <a:off x="2496096" y="5751504"/>
              <a:ext cx="2788200" cy="360"/>
            </p14:xfrm>
          </p:contentPart>
        </mc:Choice>
        <mc:Fallback xmlns="">
          <p:pic>
            <p:nvPicPr>
              <p:cNvPr id="26" name="잉크 25">
                <a:extLst>
                  <a:ext uri="{FF2B5EF4-FFF2-40B4-BE49-F238E27FC236}">
                    <a16:creationId xmlns:a16="http://schemas.microsoft.com/office/drawing/2014/main" id="{51EA5165-A2A9-DA14-D922-B713953B56AD}"/>
                  </a:ext>
                </a:extLst>
              </p:cNvPr>
              <p:cNvPicPr/>
              <p:nvPr/>
            </p:nvPicPr>
            <p:blipFill>
              <a:blip r:embed="rId12"/>
              <a:stretch>
                <a:fillRect/>
              </a:stretch>
            </p:blipFill>
            <p:spPr>
              <a:xfrm>
                <a:off x="2442456" y="5643864"/>
                <a:ext cx="2895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잉크 26">
                <a:extLst>
                  <a:ext uri="{FF2B5EF4-FFF2-40B4-BE49-F238E27FC236}">
                    <a16:creationId xmlns:a16="http://schemas.microsoft.com/office/drawing/2014/main" id="{60D3C034-05A4-9BC5-81E1-E2B30C7712B7}"/>
                  </a:ext>
                </a:extLst>
              </p14:cNvPr>
              <p14:cNvContentPartPr/>
              <p14:nvPr/>
            </p14:nvContentPartPr>
            <p14:xfrm>
              <a:off x="539496" y="5942664"/>
              <a:ext cx="705960" cy="37800"/>
            </p14:xfrm>
          </p:contentPart>
        </mc:Choice>
        <mc:Fallback xmlns="">
          <p:pic>
            <p:nvPicPr>
              <p:cNvPr id="27" name="잉크 26">
                <a:extLst>
                  <a:ext uri="{FF2B5EF4-FFF2-40B4-BE49-F238E27FC236}">
                    <a16:creationId xmlns:a16="http://schemas.microsoft.com/office/drawing/2014/main" id="{60D3C034-05A4-9BC5-81E1-E2B30C7712B7}"/>
                  </a:ext>
                </a:extLst>
              </p:cNvPr>
              <p:cNvPicPr/>
              <p:nvPr/>
            </p:nvPicPr>
            <p:blipFill>
              <a:blip r:embed="rId14"/>
              <a:stretch>
                <a:fillRect/>
              </a:stretch>
            </p:blipFill>
            <p:spPr>
              <a:xfrm>
                <a:off x="485496" y="5835024"/>
                <a:ext cx="813600" cy="253440"/>
              </a:xfrm>
              <a:prstGeom prst="rect">
                <a:avLst/>
              </a:prstGeom>
            </p:spPr>
          </p:pic>
        </mc:Fallback>
      </mc:AlternateContent>
      <p:sp>
        <p:nvSpPr>
          <p:cNvPr id="28" name="화살표: 오른쪽 27">
            <a:extLst>
              <a:ext uri="{FF2B5EF4-FFF2-40B4-BE49-F238E27FC236}">
                <a16:creationId xmlns:a16="http://schemas.microsoft.com/office/drawing/2014/main" id="{A4A158C7-F388-49F4-477E-00126963C7C4}"/>
              </a:ext>
            </a:extLst>
          </p:cNvPr>
          <p:cNvSpPr/>
          <p:nvPr/>
        </p:nvSpPr>
        <p:spPr>
          <a:xfrm>
            <a:off x="5830823" y="5331341"/>
            <a:ext cx="530353"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632445E-1D1B-F7B8-5506-22F41ED1DADC}"/>
              </a:ext>
            </a:extLst>
          </p:cNvPr>
          <p:cNvSpPr txBox="1"/>
          <p:nvPr/>
        </p:nvSpPr>
        <p:spPr>
          <a:xfrm>
            <a:off x="6535631" y="4776478"/>
            <a:ext cx="4687465" cy="646331"/>
          </a:xfrm>
          <a:prstGeom prst="rect">
            <a:avLst/>
          </a:prstGeom>
          <a:noFill/>
        </p:spPr>
        <p:txBody>
          <a:bodyPr wrap="square">
            <a:spAutoFit/>
          </a:bodyPr>
          <a:lstStyle/>
          <a:p>
            <a:r>
              <a:rPr lang="en-US" altLang="ko-KR" b="1" dirty="0">
                <a:solidFill>
                  <a:srgbClr val="33486F"/>
                </a:solidFill>
                <a:latin typeface="Arial" panose="020B0604020202020204" pitchFamily="34" charset="0"/>
                <a:cs typeface="Arial" panose="020B0604020202020204" pitchFamily="34" charset="0"/>
              </a:rPr>
              <a:t>“The less spherical the particle shape, the greater the IR extinction effect.”</a:t>
            </a:r>
            <a:endParaRPr lang="ko-KR" altLang="en-US" b="1" dirty="0">
              <a:solidFill>
                <a:srgbClr val="33486F"/>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5CF8B5C-D1D9-CF14-787D-00A097A2707E}"/>
              </a:ext>
            </a:extLst>
          </p:cNvPr>
          <p:cNvSpPr txBox="1"/>
          <p:nvPr/>
        </p:nvSpPr>
        <p:spPr>
          <a:xfrm>
            <a:off x="6494547" y="5619498"/>
            <a:ext cx="5572685" cy="646331"/>
          </a:xfrm>
          <a:prstGeom prst="rect">
            <a:avLst/>
          </a:prstGeom>
          <a:noFill/>
        </p:spPr>
        <p:txBody>
          <a:bodyPr wrap="square">
            <a:spAutoFit/>
          </a:bodyPr>
          <a:lstStyle/>
          <a:p>
            <a:r>
              <a:rPr lang="en-US" altLang="ko-KR" b="1" dirty="0">
                <a:solidFill>
                  <a:srgbClr val="33486F"/>
                </a:solidFill>
                <a:latin typeface="Arial" panose="020B0604020202020204" pitchFamily="34" charset="0"/>
                <a:cs typeface="Arial" panose="020B0604020202020204" pitchFamily="34" charset="0"/>
              </a:rPr>
              <a:t>“ The larger roughness of the particle surface</a:t>
            </a:r>
          </a:p>
          <a:p>
            <a:r>
              <a:rPr lang="en-US" altLang="ko-KR" b="1" dirty="0">
                <a:solidFill>
                  <a:srgbClr val="33486F"/>
                </a:solidFill>
                <a:latin typeface="Arial" panose="020B0604020202020204" pitchFamily="34" charset="0"/>
                <a:cs typeface="Arial" panose="020B0604020202020204" pitchFamily="34" charset="0"/>
              </a:rPr>
              <a:t>could have a positive effect on the IR extinction.”</a:t>
            </a:r>
            <a:endParaRPr lang="ko-KR" altLang="en-US" b="1" dirty="0">
              <a:solidFill>
                <a:srgbClr val="33486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3773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D4557-44C0-A04A-7D67-BFA08A8966B6}"/>
              </a:ext>
            </a:extLst>
          </p:cNvPr>
          <p:cNvSpPr>
            <a:spLocks noGrp="1"/>
          </p:cNvSpPr>
          <p:nvPr>
            <p:ph type="ctrTitle"/>
          </p:nvPr>
        </p:nvSpPr>
        <p:spPr>
          <a:xfrm>
            <a:off x="1147572" y="2274891"/>
            <a:ext cx="9896856" cy="1079183"/>
          </a:xfrm>
        </p:spPr>
        <p:txBody>
          <a:bodyPr>
            <a:normAutofit/>
          </a:bodyPr>
          <a:lstStyle/>
          <a:p>
            <a:r>
              <a:rPr lang="en-US" altLang="ko-KR" dirty="0"/>
              <a:t>3. IR suppression characteristics of aerosol clusters </a:t>
            </a:r>
            <a:endParaRPr lang="ko-KR" altLang="en-US" dirty="0"/>
          </a:p>
        </p:txBody>
      </p:sp>
      <p:sp>
        <p:nvSpPr>
          <p:cNvPr id="3" name="날짜 개체 틀 2">
            <a:extLst>
              <a:ext uri="{FF2B5EF4-FFF2-40B4-BE49-F238E27FC236}">
                <a16:creationId xmlns:a16="http://schemas.microsoft.com/office/drawing/2014/main" id="{1962D743-8EBA-2BE6-1409-DD49BB7F191D}"/>
              </a:ext>
            </a:extLst>
          </p:cNvPr>
          <p:cNvSpPr>
            <a:spLocks noGrp="1"/>
          </p:cNvSpPr>
          <p:nvPr>
            <p:ph type="dt" sz="half" idx="10"/>
          </p:nvPr>
        </p:nvSpPr>
        <p:spPr>
          <a:xfrm>
            <a:off x="244813" y="6375805"/>
            <a:ext cx="2743200" cy="365125"/>
          </a:xfrm>
        </p:spPr>
        <p:txBody>
          <a:bodyPr/>
          <a:lstStyle/>
          <a:p>
            <a:r>
              <a:rPr lang="en-US" altLang="ko-KR"/>
              <a:t>Turbo Propulsion Laboratory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00031DF-60FB-6947-5963-1A049544B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747" y="6375805"/>
            <a:ext cx="1509440" cy="342162"/>
          </a:xfrm>
          <a:prstGeom prst="rect">
            <a:avLst/>
          </a:prstGeom>
        </p:spPr>
      </p:pic>
    </p:spTree>
    <p:extLst>
      <p:ext uri="{BB962C8B-B14F-4D97-AF65-F5344CB8AC3E}">
        <p14:creationId xmlns:p14="http://schemas.microsoft.com/office/powerpoint/2010/main" val="300317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a:xfrm>
            <a:off x="64770" y="266487"/>
            <a:ext cx="8539733" cy="379422"/>
          </a:xfrm>
        </p:spPr>
        <p:txBody>
          <a:bodyPr/>
          <a:lstStyle/>
          <a:p>
            <a:r>
              <a:rPr lang="en-US" altLang="ko-KR" dirty="0"/>
              <a:t>3. IR suppression characteristics of aerosol clusters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197860" y="853714"/>
            <a:ext cx="10912100" cy="646331"/>
          </a:xfrm>
          <a:prstGeom prst="rect">
            <a:avLst/>
          </a:prstGeom>
          <a:noFill/>
        </p:spPr>
        <p:txBody>
          <a:bodyPr wrap="square">
            <a:spAutoFit/>
          </a:bodyPr>
          <a:lstStyle/>
          <a:p>
            <a:r>
              <a:rPr lang="en-US" altLang="ko-KR" b="1" dirty="0">
                <a:latin typeface="Arial" panose="020B0604020202020204" pitchFamily="34" charset="0"/>
                <a:cs typeface="Arial" panose="020B0604020202020204" pitchFamily="34" charset="0"/>
              </a:rPr>
              <a:t>* Case 1</a:t>
            </a:r>
            <a:r>
              <a:rPr lang="en-US" altLang="ko-KR" dirty="0">
                <a:latin typeface="Arial" panose="020B0604020202020204" pitchFamily="34" charset="0"/>
                <a:cs typeface="Arial" panose="020B0604020202020204" pitchFamily="34" charset="0"/>
              </a:rPr>
              <a:t> : Single round nozzle </a:t>
            </a:r>
          </a:p>
          <a:p>
            <a:r>
              <a:rPr lang="en-US" altLang="ko-KR" dirty="0">
                <a:latin typeface="Arial" panose="020B0604020202020204" pitchFamily="34" charset="0"/>
                <a:cs typeface="Arial" panose="020B0604020202020204" pitchFamily="34" charset="0"/>
              </a:rPr>
              <a:t>                 Only considering the internal thermal sources with a </a:t>
            </a:r>
            <a:r>
              <a:rPr lang="en-US" altLang="ko-KR" dirty="0">
                <a:solidFill>
                  <a:schemeClr val="accent2"/>
                </a:solidFill>
                <a:latin typeface="Arial" panose="020B0604020202020204" pitchFamily="34" charset="0"/>
                <a:cs typeface="Arial" panose="020B0604020202020204" pitchFamily="34" charset="0"/>
              </a:rPr>
              <a:t>turbine-exit temperature of 832 K</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pic>
        <p:nvPicPr>
          <p:cNvPr id="6" name="그림 5">
            <a:extLst>
              <a:ext uri="{FF2B5EF4-FFF2-40B4-BE49-F238E27FC236}">
                <a16:creationId xmlns:a16="http://schemas.microsoft.com/office/drawing/2014/main" id="{0DFB03CA-B485-454D-962E-31D8B2C4F360}"/>
              </a:ext>
            </a:extLst>
          </p:cNvPr>
          <p:cNvPicPr>
            <a:picLocks noChangeAspect="1"/>
          </p:cNvPicPr>
          <p:nvPr/>
        </p:nvPicPr>
        <p:blipFill>
          <a:blip r:embed="rId3"/>
          <a:stretch>
            <a:fillRect/>
          </a:stretch>
        </p:blipFill>
        <p:spPr>
          <a:xfrm>
            <a:off x="295966" y="1716995"/>
            <a:ext cx="5076295" cy="4637341"/>
          </a:xfrm>
          <a:prstGeom prst="rect">
            <a:avLst/>
          </a:prstGeom>
        </p:spPr>
      </p:pic>
      <p:sp>
        <p:nvSpPr>
          <p:cNvPr id="11" name="TextBox 10">
            <a:extLst>
              <a:ext uri="{FF2B5EF4-FFF2-40B4-BE49-F238E27FC236}">
                <a16:creationId xmlns:a16="http://schemas.microsoft.com/office/drawing/2014/main" id="{020BAA9C-8283-98FF-9F0E-D50CB73A9A46}"/>
              </a:ext>
            </a:extLst>
          </p:cNvPr>
          <p:cNvSpPr txBox="1"/>
          <p:nvPr/>
        </p:nvSpPr>
        <p:spPr>
          <a:xfrm>
            <a:off x="5407573" y="1768300"/>
            <a:ext cx="6378893" cy="923330"/>
          </a:xfrm>
          <a:prstGeom prst="rect">
            <a:avLst/>
          </a:prstGeom>
          <a:noFill/>
        </p:spPr>
        <p:txBody>
          <a:bodyPr wrap="square">
            <a:spAutoFit/>
          </a:bodyPr>
          <a:lstStyle/>
          <a:p>
            <a:r>
              <a:rPr lang="en-US" altLang="ko-KR" dirty="0"/>
              <a:t>- This Fig </a:t>
            </a:r>
            <a:r>
              <a:rPr lang="ko-KR" altLang="en-US" dirty="0" err="1"/>
              <a:t>shows</a:t>
            </a:r>
            <a:r>
              <a:rPr lang="ko-KR" altLang="en-US" dirty="0"/>
              <a:t> </a:t>
            </a:r>
            <a:r>
              <a:rPr lang="ko-KR" altLang="en-US" dirty="0" err="1"/>
              <a:t>the</a:t>
            </a:r>
            <a:r>
              <a:rPr lang="ko-KR" altLang="en-US" dirty="0"/>
              <a:t> </a:t>
            </a:r>
            <a:r>
              <a:rPr lang="ko-KR" altLang="en-US" dirty="0" err="1"/>
              <a:t>polar</a:t>
            </a:r>
            <a:r>
              <a:rPr lang="ko-KR" altLang="en-US" dirty="0"/>
              <a:t> </a:t>
            </a:r>
            <a:r>
              <a:rPr lang="ko-KR" altLang="en-US" dirty="0" err="1"/>
              <a:t>plot</a:t>
            </a:r>
            <a:r>
              <a:rPr lang="ko-KR" altLang="en-US" dirty="0"/>
              <a:t> of </a:t>
            </a:r>
            <a:r>
              <a:rPr lang="ko-KR" altLang="en-US" dirty="0" err="1"/>
              <a:t>Infrared</a:t>
            </a:r>
            <a:r>
              <a:rPr lang="ko-KR" altLang="en-US" dirty="0"/>
              <a:t> </a:t>
            </a:r>
            <a:r>
              <a:rPr lang="ko-KR" altLang="en-US" dirty="0" err="1"/>
              <a:t>signature</a:t>
            </a:r>
            <a:r>
              <a:rPr lang="ko-KR" altLang="en-US" dirty="0"/>
              <a:t> </a:t>
            </a:r>
            <a:r>
              <a:rPr lang="ko-KR" altLang="en-US" dirty="0" err="1"/>
              <a:t>level</a:t>
            </a:r>
            <a:r>
              <a:rPr lang="ko-KR" altLang="en-US" dirty="0"/>
              <a:t> (IRSL) </a:t>
            </a:r>
            <a:r>
              <a:rPr lang="ko-KR" altLang="en-US" dirty="0" err="1"/>
              <a:t>from</a:t>
            </a:r>
            <a:r>
              <a:rPr lang="ko-KR" altLang="en-US" dirty="0"/>
              <a:t> </a:t>
            </a:r>
            <a:r>
              <a:rPr lang="ko-KR" altLang="en-US" dirty="0" err="1"/>
              <a:t>the</a:t>
            </a:r>
            <a:r>
              <a:rPr lang="ko-KR" altLang="en-US" dirty="0"/>
              <a:t> </a:t>
            </a:r>
            <a:r>
              <a:rPr lang="ko-KR" altLang="en-US" dirty="0" err="1"/>
              <a:t>rear</a:t>
            </a:r>
            <a:r>
              <a:rPr lang="ko-KR" altLang="en-US" dirty="0"/>
              <a:t> </a:t>
            </a:r>
            <a:r>
              <a:rPr lang="ko-KR" altLang="en-US" dirty="0" err="1"/>
              <a:t>portion</a:t>
            </a:r>
            <a:r>
              <a:rPr lang="ko-KR" altLang="en-US" dirty="0"/>
              <a:t> of </a:t>
            </a:r>
            <a:r>
              <a:rPr lang="ko-KR" altLang="en-US" dirty="0" err="1"/>
              <a:t>a</a:t>
            </a:r>
            <a:r>
              <a:rPr lang="ko-KR" altLang="en-US" dirty="0"/>
              <a:t> </a:t>
            </a:r>
            <a:r>
              <a:rPr lang="ko-KR" altLang="en-US" dirty="0" err="1"/>
              <a:t>classic</a:t>
            </a:r>
            <a:r>
              <a:rPr lang="ko-KR" altLang="en-US" dirty="0"/>
              <a:t> </a:t>
            </a:r>
            <a:r>
              <a:rPr lang="ko-KR" altLang="en-US" dirty="0" err="1"/>
              <a:t>converging</a:t>
            </a:r>
            <a:r>
              <a:rPr lang="ko-KR" altLang="en-US" dirty="0"/>
              <a:t> </a:t>
            </a:r>
            <a:r>
              <a:rPr lang="ko-KR" altLang="en-US" dirty="0" err="1"/>
              <a:t>nozzle</a:t>
            </a:r>
            <a:r>
              <a:rPr lang="ko-KR" altLang="en-US" dirty="0"/>
              <a:t> </a:t>
            </a:r>
            <a:r>
              <a:rPr lang="ko-KR" altLang="en-US" dirty="0" err="1"/>
              <a:t>in</a:t>
            </a:r>
            <a:r>
              <a:rPr lang="ko-KR" altLang="en-US" dirty="0"/>
              <a:t> the1.9–2.9 </a:t>
            </a:r>
            <a:r>
              <a:rPr lang="ko-KR" altLang="en-US" dirty="0" err="1"/>
              <a:t>μm</a:t>
            </a:r>
            <a:r>
              <a:rPr lang="ko-KR" altLang="en-US" dirty="0"/>
              <a:t> and 3–5 </a:t>
            </a:r>
            <a:r>
              <a:rPr lang="ko-KR" altLang="en-US" dirty="0" err="1"/>
              <a:t>μm</a:t>
            </a:r>
            <a:r>
              <a:rPr lang="ko-KR" altLang="en-US" dirty="0"/>
              <a:t> </a:t>
            </a:r>
            <a:r>
              <a:rPr lang="ko-KR" altLang="en-US" dirty="0" err="1"/>
              <a:t>bands</a:t>
            </a:r>
            <a:r>
              <a:rPr lang="ko-KR" altLang="en-US" dirty="0"/>
              <a:t>.</a:t>
            </a:r>
          </a:p>
        </p:txBody>
      </p:sp>
      <p:sp>
        <p:nvSpPr>
          <p:cNvPr id="13" name="TextBox 12">
            <a:extLst>
              <a:ext uri="{FF2B5EF4-FFF2-40B4-BE49-F238E27FC236}">
                <a16:creationId xmlns:a16="http://schemas.microsoft.com/office/drawing/2014/main" id="{D54D6022-7268-F06B-47C2-D56FCDB3D33B}"/>
              </a:ext>
            </a:extLst>
          </p:cNvPr>
          <p:cNvSpPr txBox="1"/>
          <p:nvPr/>
        </p:nvSpPr>
        <p:spPr>
          <a:xfrm>
            <a:off x="5651352" y="2766033"/>
            <a:ext cx="5571744" cy="646331"/>
          </a:xfrm>
          <a:prstGeom prst="rect">
            <a:avLst/>
          </a:prstGeom>
          <a:noFill/>
        </p:spPr>
        <p:txBody>
          <a:bodyPr wrap="square">
            <a:spAutoFit/>
          </a:bodyPr>
          <a:lstStyle/>
          <a:p>
            <a:r>
              <a:rPr lang="en-US" altLang="ko-KR" dirty="0">
                <a:solidFill>
                  <a:schemeClr val="bg1">
                    <a:lumMod val="75000"/>
                  </a:schemeClr>
                </a:solidFill>
              </a:rPr>
              <a:t>* </a:t>
            </a:r>
            <a:r>
              <a:rPr lang="ko-KR" altLang="en-US" dirty="0" err="1">
                <a:solidFill>
                  <a:schemeClr val="bg1">
                    <a:lumMod val="75000"/>
                  </a:schemeClr>
                </a:solidFill>
              </a:rPr>
              <a:t>Infrared</a:t>
            </a:r>
            <a:r>
              <a:rPr lang="ko-KR" altLang="en-US" dirty="0">
                <a:solidFill>
                  <a:schemeClr val="bg1">
                    <a:lumMod val="75000"/>
                  </a:schemeClr>
                </a:solidFill>
              </a:rPr>
              <a:t> </a:t>
            </a:r>
            <a:r>
              <a:rPr lang="ko-KR" altLang="en-US" dirty="0" err="1">
                <a:solidFill>
                  <a:schemeClr val="bg1">
                    <a:lumMod val="75000"/>
                  </a:schemeClr>
                </a:solidFill>
              </a:rPr>
              <a:t>signature</a:t>
            </a:r>
            <a:r>
              <a:rPr lang="ko-KR" altLang="en-US" dirty="0">
                <a:solidFill>
                  <a:schemeClr val="bg1">
                    <a:lumMod val="75000"/>
                  </a:schemeClr>
                </a:solidFill>
              </a:rPr>
              <a:t> </a:t>
            </a:r>
            <a:r>
              <a:rPr lang="ko-KR" altLang="en-US" dirty="0" err="1">
                <a:solidFill>
                  <a:schemeClr val="bg1">
                    <a:lumMod val="75000"/>
                  </a:schemeClr>
                </a:solidFill>
              </a:rPr>
              <a:t>level</a:t>
            </a:r>
            <a:r>
              <a:rPr lang="ko-KR" altLang="en-US" dirty="0">
                <a:solidFill>
                  <a:schemeClr val="bg1">
                    <a:lumMod val="75000"/>
                  </a:schemeClr>
                </a:solidFill>
              </a:rPr>
              <a:t> (IRSL) </a:t>
            </a:r>
            <a:endParaRPr lang="en-US" altLang="ko-KR" dirty="0">
              <a:solidFill>
                <a:schemeClr val="bg1">
                  <a:lumMod val="75000"/>
                </a:schemeClr>
              </a:solidFill>
            </a:endParaRPr>
          </a:p>
          <a:p>
            <a:r>
              <a:rPr lang="en-US" altLang="ko-KR" dirty="0">
                <a:solidFill>
                  <a:schemeClr val="bg1">
                    <a:lumMod val="75000"/>
                  </a:schemeClr>
                </a:solidFill>
              </a:rPr>
              <a:t>: </a:t>
            </a:r>
            <a:r>
              <a:rPr lang="en-US" altLang="ko-KR" b="0" i="0" dirty="0">
                <a:solidFill>
                  <a:schemeClr val="bg1">
                    <a:lumMod val="75000"/>
                  </a:schemeClr>
                </a:solidFill>
                <a:effectLst/>
                <a:highlight>
                  <a:srgbClr val="FFFFFF"/>
                </a:highlight>
                <a:latin typeface="-apple-system"/>
              </a:rPr>
              <a:t>The extent to which objects appear on infrared sensors</a:t>
            </a:r>
            <a:r>
              <a:rPr lang="ko-KR" altLang="en-US" dirty="0">
                <a:solidFill>
                  <a:schemeClr val="bg1">
                    <a:lumMod val="75000"/>
                  </a:schemeClr>
                </a:solidFill>
              </a:rPr>
              <a:t> </a:t>
            </a:r>
          </a:p>
        </p:txBody>
      </p:sp>
      <p:sp>
        <p:nvSpPr>
          <p:cNvPr id="15" name="TextBox 14">
            <a:extLst>
              <a:ext uri="{FF2B5EF4-FFF2-40B4-BE49-F238E27FC236}">
                <a16:creationId xmlns:a16="http://schemas.microsoft.com/office/drawing/2014/main" id="{74109C14-6C6A-8A5B-9040-E891EBD9EAD1}"/>
              </a:ext>
            </a:extLst>
          </p:cNvPr>
          <p:cNvSpPr txBox="1"/>
          <p:nvPr/>
        </p:nvSpPr>
        <p:spPr>
          <a:xfrm>
            <a:off x="5407573" y="4035666"/>
            <a:ext cx="6378893" cy="1477328"/>
          </a:xfrm>
          <a:prstGeom prst="rect">
            <a:avLst/>
          </a:prstGeom>
          <a:noFill/>
        </p:spPr>
        <p:txBody>
          <a:bodyPr wrap="square">
            <a:spAutoFit/>
          </a:bodyPr>
          <a:lstStyle/>
          <a:p>
            <a:pPr marL="285750" indent="-285750">
              <a:buFontTx/>
              <a:buChar char="-"/>
            </a:pPr>
            <a:r>
              <a:rPr lang="en-US" altLang="ko-KR" dirty="0"/>
              <a:t>T</a:t>
            </a:r>
            <a:r>
              <a:rPr lang="en-US" altLang="ko-KR" sz="1800" dirty="0"/>
              <a:t>he IR signature remains a high value to the angle of 10◦</a:t>
            </a:r>
          </a:p>
          <a:p>
            <a:pPr marL="285750" indent="-285750">
              <a:buFontTx/>
              <a:buChar char="-"/>
            </a:pPr>
            <a:r>
              <a:rPr lang="en-US" altLang="ko-KR" dirty="0"/>
              <a:t>The IR radiation of aircraft exhaust system comes from</a:t>
            </a:r>
          </a:p>
          <a:p>
            <a:r>
              <a:rPr lang="en-US" altLang="ko-KR" dirty="0"/>
              <a:t>      : </a:t>
            </a:r>
            <a:r>
              <a:rPr lang="en-US" altLang="ko-KR" dirty="0">
                <a:solidFill>
                  <a:schemeClr val="accent1"/>
                </a:solidFill>
              </a:rPr>
              <a:t>exhaust nozzle walls</a:t>
            </a:r>
            <a:r>
              <a:rPr lang="en-US" altLang="ko-KR" dirty="0"/>
              <a:t> and </a:t>
            </a:r>
            <a:r>
              <a:rPr lang="en-US" altLang="ko-KR" dirty="0">
                <a:solidFill>
                  <a:schemeClr val="accent1"/>
                </a:solidFill>
              </a:rPr>
              <a:t>exhaust plume</a:t>
            </a:r>
          </a:p>
          <a:p>
            <a:r>
              <a:rPr lang="en-US" altLang="ko-KR" sz="1800" dirty="0"/>
              <a:t>-    Radiation intensity of Exhaust nozzle walls </a:t>
            </a:r>
          </a:p>
          <a:p>
            <a:r>
              <a:rPr lang="ko-KR" altLang="en-US" dirty="0"/>
              <a:t>      </a:t>
            </a:r>
            <a:r>
              <a:rPr lang="en-US" altLang="ko-KR" dirty="0"/>
              <a:t>: it takes more than 90 % proportion</a:t>
            </a:r>
            <a:endParaRPr lang="ko-KR" altLang="en-US" dirty="0"/>
          </a:p>
        </p:txBody>
      </p:sp>
    </p:spTree>
    <p:extLst>
      <p:ext uri="{BB962C8B-B14F-4D97-AF65-F5344CB8AC3E}">
        <p14:creationId xmlns:p14="http://schemas.microsoft.com/office/powerpoint/2010/main" val="93529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a:xfrm>
            <a:off x="64771" y="266487"/>
            <a:ext cx="9129424" cy="379422"/>
          </a:xfrm>
        </p:spPr>
        <p:txBody>
          <a:bodyPr/>
          <a:lstStyle/>
          <a:p>
            <a:r>
              <a:rPr lang="en-US" altLang="ko-KR" dirty="0"/>
              <a:t>3. IR suppression characteristics of aerosol clusters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3" name="TextBox 2">
            <a:extLst>
              <a:ext uri="{FF2B5EF4-FFF2-40B4-BE49-F238E27FC236}">
                <a16:creationId xmlns:a16="http://schemas.microsoft.com/office/drawing/2014/main" id="{D4E8DF30-DC90-9F42-A7B5-515C814A2CD4}"/>
              </a:ext>
            </a:extLst>
          </p:cNvPr>
          <p:cNvSpPr txBox="1"/>
          <p:nvPr/>
        </p:nvSpPr>
        <p:spPr>
          <a:xfrm>
            <a:off x="170428" y="841916"/>
            <a:ext cx="9732524" cy="456535"/>
          </a:xfrm>
          <a:prstGeom prst="rect">
            <a:avLst/>
          </a:prstGeom>
          <a:noFill/>
        </p:spPr>
        <p:txBody>
          <a:bodyPr wrap="square">
            <a:spAutoFit/>
          </a:bodyPr>
          <a:lstStyle/>
          <a:p>
            <a:pPr>
              <a:lnSpc>
                <a:spcPct val="150000"/>
              </a:lnSpc>
            </a:pPr>
            <a:r>
              <a:rPr lang="en-US" altLang="ko-KR" b="1" dirty="0">
                <a:latin typeface="Arial" panose="020B0604020202020204" pitchFamily="34" charset="0"/>
                <a:cs typeface="Arial" panose="020B0604020202020204" pitchFamily="34" charset="0"/>
              </a:rPr>
              <a:t>* Case 2</a:t>
            </a:r>
            <a:r>
              <a:rPr lang="en-US" altLang="ko-KR" dirty="0">
                <a:latin typeface="Arial" panose="020B0604020202020204" pitchFamily="34" charset="0"/>
                <a:cs typeface="Arial" panose="020B0604020202020204" pitchFamily="34" charset="0"/>
              </a:rPr>
              <a:t> : Axisymmetric </a:t>
            </a:r>
            <a:r>
              <a:rPr lang="en-US" altLang="ko-KR" dirty="0">
                <a:solidFill>
                  <a:schemeClr val="accent2"/>
                </a:solidFill>
                <a:latin typeface="Arial" panose="020B0604020202020204" pitchFamily="34" charset="0"/>
                <a:cs typeface="Arial" panose="020B0604020202020204" pitchFamily="34" charset="0"/>
              </a:rPr>
              <a:t>convergent-divergent nozzle </a:t>
            </a:r>
            <a:r>
              <a:rPr lang="en-US" altLang="ko-KR" dirty="0">
                <a:latin typeface="Arial" panose="020B0604020202020204" pitchFamily="34" charset="0"/>
                <a:cs typeface="Arial" panose="020B0604020202020204" pitchFamily="34" charset="0"/>
              </a:rPr>
              <a:t>with </a:t>
            </a:r>
            <a:r>
              <a:rPr lang="en-US" altLang="ko-KR" dirty="0">
                <a:solidFill>
                  <a:schemeClr val="accent2"/>
                </a:solidFill>
                <a:latin typeface="Arial" panose="020B0604020202020204" pitchFamily="34" charset="0"/>
                <a:cs typeface="Arial" panose="020B0604020202020204" pitchFamily="34" charset="0"/>
              </a:rPr>
              <a:t>double bypasses</a:t>
            </a:r>
            <a:endParaRPr lang="ko-KR" altLang="en-US" dirty="0">
              <a:solidFill>
                <a:schemeClr val="accent2"/>
              </a:solidFill>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497E82CC-E9E3-588E-6AF2-AE3CD02756CB}"/>
              </a:ext>
            </a:extLst>
          </p:cNvPr>
          <p:cNvPicPr>
            <a:picLocks noChangeAspect="1"/>
          </p:cNvPicPr>
          <p:nvPr/>
        </p:nvPicPr>
        <p:blipFill>
          <a:blip r:embed="rId3"/>
          <a:stretch>
            <a:fillRect/>
          </a:stretch>
        </p:blipFill>
        <p:spPr>
          <a:xfrm>
            <a:off x="1919668" y="1371653"/>
            <a:ext cx="7877175" cy="3314700"/>
          </a:xfrm>
          <a:prstGeom prst="rect">
            <a:avLst/>
          </a:prstGeom>
        </p:spPr>
      </p:pic>
      <p:sp>
        <p:nvSpPr>
          <p:cNvPr id="8" name="타원 7">
            <a:extLst>
              <a:ext uri="{FF2B5EF4-FFF2-40B4-BE49-F238E27FC236}">
                <a16:creationId xmlns:a16="http://schemas.microsoft.com/office/drawing/2014/main" id="{EC70EBB9-0514-81A4-42EA-8733E05C79D6}"/>
              </a:ext>
            </a:extLst>
          </p:cNvPr>
          <p:cNvSpPr/>
          <p:nvPr/>
        </p:nvSpPr>
        <p:spPr>
          <a:xfrm>
            <a:off x="8867895" y="3719182"/>
            <a:ext cx="349257" cy="3749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A247F26-EAA7-AF31-D63C-69C9DD1878E9}"/>
              </a:ext>
            </a:extLst>
          </p:cNvPr>
          <p:cNvSpPr txBox="1"/>
          <p:nvPr/>
        </p:nvSpPr>
        <p:spPr>
          <a:xfrm>
            <a:off x="9194195" y="3451749"/>
            <a:ext cx="892493" cy="461665"/>
          </a:xfrm>
          <a:prstGeom prst="rect">
            <a:avLst/>
          </a:prstGeom>
          <a:noFill/>
        </p:spPr>
        <p:txBody>
          <a:bodyPr wrap="square" rtlCol="0">
            <a:spAutoFit/>
          </a:bodyPr>
          <a:lstStyle/>
          <a:p>
            <a:r>
              <a:rPr lang="en-US" altLang="ko-KR" sz="2400" b="1" dirty="0">
                <a:solidFill>
                  <a:srgbClr val="FF0000"/>
                </a:solidFill>
                <a:latin typeface="Arial" panose="020B0604020202020204" pitchFamily="34" charset="0"/>
                <a:cs typeface="Arial" panose="020B0604020202020204" pitchFamily="34" charset="0"/>
              </a:rPr>
              <a:t>15◦</a:t>
            </a:r>
            <a:endParaRPr lang="ko-KR" altLang="en-US" sz="2400" b="1" dirty="0">
              <a:solidFill>
                <a:srgbClr val="FF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D1633EA-DDDC-2B11-C5AD-0F8C7FB064BE}"/>
              </a:ext>
            </a:extLst>
          </p:cNvPr>
          <p:cNvSpPr txBox="1"/>
          <p:nvPr/>
        </p:nvSpPr>
        <p:spPr>
          <a:xfrm>
            <a:off x="2523828" y="4747683"/>
            <a:ext cx="7716847" cy="1477328"/>
          </a:xfrm>
          <a:prstGeom prst="rect">
            <a:avLst/>
          </a:prstGeom>
          <a:noFill/>
        </p:spPr>
        <p:txBody>
          <a:bodyPr wrap="square">
            <a:spAutoFit/>
          </a:bodyPr>
          <a:lstStyle/>
          <a:p>
            <a:pPr marL="285750" indent="-285750">
              <a:buFontTx/>
              <a:buChar char="-"/>
            </a:pPr>
            <a:r>
              <a:rPr lang="en-US" altLang="ko-KR" dirty="0">
                <a:latin typeface="Arial" panose="020B0604020202020204" pitchFamily="34" charset="0"/>
                <a:cs typeface="Arial" panose="020B0604020202020204" pitchFamily="34" charset="0"/>
              </a:rPr>
              <a:t>the maximum value around the angle of 15◦. </a:t>
            </a:r>
          </a:p>
          <a:p>
            <a:pPr marL="285750" indent="-285750">
              <a:buFontTx/>
              <a:buChar char="-"/>
            </a:pPr>
            <a:r>
              <a:rPr lang="en-US" altLang="ko-KR" dirty="0">
                <a:latin typeface="Arial" panose="020B0604020202020204" pitchFamily="34" charset="0"/>
                <a:cs typeface="Arial" panose="020B0604020202020204" pitchFamily="34" charset="0"/>
              </a:rPr>
              <a:t>The intensity presents a violent fluctuation in the interval of 15◦ to 60◦</a:t>
            </a:r>
          </a:p>
          <a:p>
            <a:endParaRPr lang="en-US" altLang="ko-KR" i="1" dirty="0">
              <a:latin typeface="Arial" panose="020B0604020202020204" pitchFamily="34" charset="0"/>
              <a:cs typeface="Arial" panose="020B0604020202020204" pitchFamily="34" charset="0"/>
            </a:endParaRPr>
          </a:p>
          <a:p>
            <a:pPr marL="285750" indent="-285750">
              <a:buFont typeface="Symbol" panose="05050102010706020507" pitchFamily="18" charset="2"/>
              <a:buChar char="Þ"/>
            </a:pPr>
            <a:r>
              <a:rPr lang="en-US" altLang="ko-KR" i="1" dirty="0">
                <a:latin typeface="Arial" panose="020B0604020202020204" pitchFamily="34" charset="0"/>
                <a:cs typeface="Arial" panose="020B0604020202020204" pitchFamily="34" charset="0"/>
              </a:rPr>
              <a:t>It follows that the aircraft are more easily detected </a:t>
            </a:r>
          </a:p>
          <a:p>
            <a:r>
              <a:rPr lang="en-US" altLang="ko-KR" i="1" dirty="0">
                <a:latin typeface="Arial" panose="020B0604020202020204" pitchFamily="34" charset="0"/>
                <a:cs typeface="Arial" panose="020B0604020202020204" pitchFamily="34" charset="0"/>
              </a:rPr>
              <a:t>    in the backward direction because of the higher IR signals.</a:t>
            </a:r>
            <a:endParaRPr lang="ko-KR"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342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a:xfrm>
            <a:off x="64770" y="266487"/>
            <a:ext cx="9152381" cy="379422"/>
          </a:xfrm>
        </p:spPr>
        <p:txBody>
          <a:bodyPr/>
          <a:lstStyle/>
          <a:p>
            <a:r>
              <a:rPr lang="en-US" altLang="ko-KR" dirty="0"/>
              <a:t>3. IR suppression characteristics of aerosol clusters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216148" y="835426"/>
            <a:ext cx="11902700" cy="754053"/>
          </a:xfrm>
          <a:prstGeom prst="rect">
            <a:avLst/>
          </a:prstGeom>
          <a:noFill/>
        </p:spPr>
        <p:txBody>
          <a:bodyPr wrap="square">
            <a:spAutoFit/>
          </a:bodyPr>
          <a:lstStyle/>
          <a:p>
            <a:pPr>
              <a:lnSpc>
                <a:spcPct val="150000"/>
              </a:lnSpc>
            </a:pPr>
            <a:r>
              <a:rPr lang="en-US" altLang="ko-KR" dirty="0">
                <a:latin typeface="Arial" panose="020B0604020202020204" pitchFamily="34" charset="0"/>
                <a:cs typeface="Arial" panose="020B0604020202020204" pitchFamily="34" charset="0"/>
              </a:rPr>
              <a:t>Research about Gao et al</a:t>
            </a:r>
          </a:p>
          <a:p>
            <a:r>
              <a:rPr lang="en-US" altLang="ko-KR" sz="1600" dirty="0">
                <a:latin typeface="Arial" panose="020B0604020202020204" pitchFamily="34" charset="0"/>
                <a:cs typeface="Arial" panose="020B0604020202020204" pitchFamily="34" charset="0"/>
              </a:rPr>
              <a:t>- focused on the IR suppression effect of aerosol particles on the axisymmetric convergent-divergent nozzle with double bypasses</a:t>
            </a:r>
          </a:p>
        </p:txBody>
      </p:sp>
      <p:pic>
        <p:nvPicPr>
          <p:cNvPr id="8" name="그림 7">
            <a:extLst>
              <a:ext uri="{FF2B5EF4-FFF2-40B4-BE49-F238E27FC236}">
                <a16:creationId xmlns:a16="http://schemas.microsoft.com/office/drawing/2014/main" id="{D763FEF5-1523-108C-E2D3-6041DB69F351}"/>
              </a:ext>
            </a:extLst>
          </p:cNvPr>
          <p:cNvPicPr>
            <a:picLocks noChangeAspect="1"/>
          </p:cNvPicPr>
          <p:nvPr/>
        </p:nvPicPr>
        <p:blipFill>
          <a:blip r:embed="rId3"/>
          <a:stretch>
            <a:fillRect/>
          </a:stretch>
        </p:blipFill>
        <p:spPr>
          <a:xfrm>
            <a:off x="8167711" y="1749639"/>
            <a:ext cx="3405759" cy="3054978"/>
          </a:xfrm>
          <a:prstGeom prst="rect">
            <a:avLst/>
          </a:prstGeom>
        </p:spPr>
      </p:pic>
      <p:pic>
        <p:nvPicPr>
          <p:cNvPr id="11" name="그림 10">
            <a:extLst>
              <a:ext uri="{FF2B5EF4-FFF2-40B4-BE49-F238E27FC236}">
                <a16:creationId xmlns:a16="http://schemas.microsoft.com/office/drawing/2014/main" id="{AE016C48-D488-5304-9349-A5C0CE398A30}"/>
              </a:ext>
            </a:extLst>
          </p:cNvPr>
          <p:cNvPicPr>
            <a:picLocks noChangeAspect="1"/>
          </p:cNvPicPr>
          <p:nvPr/>
        </p:nvPicPr>
        <p:blipFill>
          <a:blip r:embed="rId4"/>
          <a:stretch>
            <a:fillRect/>
          </a:stretch>
        </p:blipFill>
        <p:spPr>
          <a:xfrm>
            <a:off x="301167" y="1701271"/>
            <a:ext cx="7329208" cy="3758184"/>
          </a:xfrm>
          <a:prstGeom prst="rect">
            <a:avLst/>
          </a:prstGeom>
        </p:spPr>
      </p:pic>
      <p:sp>
        <p:nvSpPr>
          <p:cNvPr id="13" name="TextBox 12">
            <a:extLst>
              <a:ext uri="{FF2B5EF4-FFF2-40B4-BE49-F238E27FC236}">
                <a16:creationId xmlns:a16="http://schemas.microsoft.com/office/drawing/2014/main" id="{46473399-2F1A-61E7-7F25-7A194EDD5437}"/>
              </a:ext>
            </a:extLst>
          </p:cNvPr>
          <p:cNvSpPr txBox="1"/>
          <p:nvPr/>
        </p:nvSpPr>
        <p:spPr>
          <a:xfrm>
            <a:off x="8229320" y="4822321"/>
            <a:ext cx="3058893" cy="461665"/>
          </a:xfrm>
          <a:prstGeom prst="rect">
            <a:avLst/>
          </a:prstGeom>
          <a:noFill/>
        </p:spPr>
        <p:txBody>
          <a:bodyPr wrap="square">
            <a:spAutoFit/>
          </a:bodyPr>
          <a:lstStyle/>
          <a:p>
            <a:pPr algn="ctr"/>
            <a:r>
              <a:rPr lang="ko-KR" altLang="en-US" sz="1200" dirty="0"/>
              <a:t> IR </a:t>
            </a:r>
            <a:r>
              <a:rPr lang="ko-KR" altLang="en-US" sz="1200" dirty="0" err="1"/>
              <a:t>radiation</a:t>
            </a:r>
            <a:r>
              <a:rPr lang="ko-KR" altLang="en-US" sz="1200" dirty="0"/>
              <a:t> </a:t>
            </a:r>
            <a:r>
              <a:rPr lang="ko-KR" altLang="en-US" sz="1200" dirty="0" err="1"/>
              <a:t>intensity</a:t>
            </a:r>
            <a:r>
              <a:rPr lang="ko-KR" altLang="en-US" sz="1200" dirty="0"/>
              <a:t> </a:t>
            </a:r>
            <a:r>
              <a:rPr lang="ko-KR" altLang="en-US" sz="1200" dirty="0" err="1"/>
              <a:t>variation</a:t>
            </a:r>
            <a:r>
              <a:rPr lang="ko-KR" altLang="en-US" sz="1200" dirty="0"/>
              <a:t> </a:t>
            </a:r>
            <a:r>
              <a:rPr lang="ko-KR" altLang="en-US" sz="1200" dirty="0" err="1"/>
              <a:t>in</a:t>
            </a:r>
            <a:r>
              <a:rPr lang="ko-KR" altLang="en-US" sz="1200" dirty="0"/>
              <a:t> </a:t>
            </a:r>
            <a:r>
              <a:rPr lang="ko-KR" altLang="en-US" sz="1200" dirty="0" err="1"/>
              <a:t>horizontal</a:t>
            </a:r>
            <a:r>
              <a:rPr lang="ko-KR" altLang="en-US" sz="1200" dirty="0"/>
              <a:t> </a:t>
            </a:r>
            <a:r>
              <a:rPr lang="ko-KR" altLang="en-US" sz="1200" dirty="0" err="1"/>
              <a:t>plane</a:t>
            </a:r>
            <a:r>
              <a:rPr lang="ko-KR" altLang="en-US" sz="1200" dirty="0"/>
              <a:t> </a:t>
            </a:r>
            <a:r>
              <a:rPr lang="ko-KR" altLang="en-US" sz="1200" dirty="0" err="1"/>
              <a:t>when</a:t>
            </a:r>
            <a:r>
              <a:rPr lang="ko-KR" altLang="en-US" sz="1200" dirty="0"/>
              <a:t> </a:t>
            </a:r>
            <a:r>
              <a:rPr lang="ko-KR" altLang="en-US" sz="1200" dirty="0" err="1"/>
              <a:t>Ma</a:t>
            </a:r>
            <a:r>
              <a:rPr lang="ko-KR" altLang="en-US" sz="1200" dirty="0"/>
              <a:t> &lt; 1</a:t>
            </a:r>
          </a:p>
        </p:txBody>
      </p:sp>
      <p:sp>
        <p:nvSpPr>
          <p:cNvPr id="14" name="TextBox 13">
            <a:extLst>
              <a:ext uri="{FF2B5EF4-FFF2-40B4-BE49-F238E27FC236}">
                <a16:creationId xmlns:a16="http://schemas.microsoft.com/office/drawing/2014/main" id="{B0908805-45AB-6F87-522A-604FEBD876F1}"/>
              </a:ext>
            </a:extLst>
          </p:cNvPr>
          <p:cNvSpPr txBox="1"/>
          <p:nvPr/>
        </p:nvSpPr>
        <p:spPr>
          <a:xfrm>
            <a:off x="2382773" y="5750858"/>
            <a:ext cx="3182112" cy="369332"/>
          </a:xfrm>
          <a:prstGeom prst="rect">
            <a:avLst/>
          </a:prstGeom>
          <a:noFill/>
        </p:spPr>
        <p:txBody>
          <a:bodyPr wrap="square" rtlCol="0">
            <a:spAutoFit/>
          </a:bodyPr>
          <a:lstStyle/>
          <a:p>
            <a:pPr algn="ctr"/>
            <a:r>
              <a:rPr lang="en-US" altLang="ko-KR" dirty="0"/>
              <a:t>Ground test</a:t>
            </a:r>
            <a:endParaRPr lang="ko-KR" altLang="en-US" dirty="0"/>
          </a:p>
        </p:txBody>
      </p:sp>
      <p:sp>
        <p:nvSpPr>
          <p:cNvPr id="15" name="TextBox 14">
            <a:extLst>
              <a:ext uri="{FF2B5EF4-FFF2-40B4-BE49-F238E27FC236}">
                <a16:creationId xmlns:a16="http://schemas.microsoft.com/office/drawing/2014/main" id="{0683F682-7E31-F4CF-EF03-67A82B554707}"/>
              </a:ext>
            </a:extLst>
          </p:cNvPr>
          <p:cNvSpPr txBox="1"/>
          <p:nvPr/>
        </p:nvSpPr>
        <p:spPr>
          <a:xfrm>
            <a:off x="8167710" y="5301690"/>
            <a:ext cx="3182112" cy="369332"/>
          </a:xfrm>
          <a:prstGeom prst="rect">
            <a:avLst/>
          </a:prstGeom>
          <a:noFill/>
        </p:spPr>
        <p:txBody>
          <a:bodyPr wrap="square" rtlCol="0">
            <a:spAutoFit/>
          </a:bodyPr>
          <a:lstStyle/>
          <a:p>
            <a:pPr algn="ctr"/>
            <a:r>
              <a:rPr lang="en-US" altLang="ko-KR" dirty="0"/>
              <a:t>Flight test</a:t>
            </a:r>
            <a:endParaRPr lang="ko-KR" altLang="en-US" dirty="0"/>
          </a:p>
        </p:txBody>
      </p:sp>
      <p:sp>
        <p:nvSpPr>
          <p:cNvPr id="18" name="TextBox 17">
            <a:extLst>
              <a:ext uri="{FF2B5EF4-FFF2-40B4-BE49-F238E27FC236}">
                <a16:creationId xmlns:a16="http://schemas.microsoft.com/office/drawing/2014/main" id="{145CC849-31B5-849B-BD7B-6796CF231ECC}"/>
              </a:ext>
            </a:extLst>
          </p:cNvPr>
          <p:cNvSpPr txBox="1"/>
          <p:nvPr/>
        </p:nvSpPr>
        <p:spPr>
          <a:xfrm>
            <a:off x="7361254" y="5750858"/>
            <a:ext cx="4614598" cy="646331"/>
          </a:xfrm>
          <a:prstGeom prst="rect">
            <a:avLst/>
          </a:prstGeom>
          <a:noFill/>
        </p:spPr>
        <p:txBody>
          <a:bodyPr wrap="square" rtlCol="0">
            <a:spAutoFit/>
          </a:bodyPr>
          <a:lstStyle/>
          <a:p>
            <a:pPr algn="ctr"/>
            <a:r>
              <a:rPr lang="en-US" altLang="ko-KR" b="1" dirty="0">
                <a:solidFill>
                  <a:schemeClr val="accent1"/>
                </a:solidFill>
                <a:latin typeface="Arial" panose="020B0604020202020204" pitchFamily="34" charset="0"/>
                <a:cs typeface="Arial" panose="020B0604020202020204" pitchFamily="34" charset="0"/>
              </a:rPr>
              <a:t>=&gt;  It is very related to the dispersion characteristics of the particles.</a:t>
            </a:r>
            <a:endParaRPr lang="ko-KR" altLang="en-U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476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D4557-44C0-A04A-7D67-BFA08A8966B6}"/>
              </a:ext>
            </a:extLst>
          </p:cNvPr>
          <p:cNvSpPr>
            <a:spLocks noGrp="1"/>
          </p:cNvSpPr>
          <p:nvPr>
            <p:ph type="ctrTitle"/>
          </p:nvPr>
        </p:nvSpPr>
        <p:spPr/>
        <p:txBody>
          <a:bodyPr/>
          <a:lstStyle/>
          <a:p>
            <a:r>
              <a:rPr lang="en-US" altLang="ko-KR" dirty="0"/>
              <a:t>4. Aerosol particles dispersion characteristics </a:t>
            </a:r>
            <a:endParaRPr lang="ko-KR" altLang="en-US" dirty="0"/>
          </a:p>
        </p:txBody>
      </p:sp>
      <p:sp>
        <p:nvSpPr>
          <p:cNvPr id="3" name="날짜 개체 틀 2">
            <a:extLst>
              <a:ext uri="{FF2B5EF4-FFF2-40B4-BE49-F238E27FC236}">
                <a16:creationId xmlns:a16="http://schemas.microsoft.com/office/drawing/2014/main" id="{1962D743-8EBA-2BE6-1409-DD49BB7F191D}"/>
              </a:ext>
            </a:extLst>
          </p:cNvPr>
          <p:cNvSpPr>
            <a:spLocks noGrp="1"/>
          </p:cNvSpPr>
          <p:nvPr>
            <p:ph type="dt" sz="half" idx="10"/>
          </p:nvPr>
        </p:nvSpPr>
        <p:spPr>
          <a:xfrm>
            <a:off x="244813" y="6375805"/>
            <a:ext cx="2743200" cy="365125"/>
          </a:xfrm>
        </p:spPr>
        <p:txBody>
          <a:bodyPr/>
          <a:lstStyle/>
          <a:p>
            <a:r>
              <a:rPr lang="en-US" altLang="ko-KR"/>
              <a:t>Turbo Propulsion Laboratory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00031DF-60FB-6947-5963-1A049544B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747" y="6375805"/>
            <a:ext cx="1509440" cy="342162"/>
          </a:xfrm>
          <a:prstGeom prst="rect">
            <a:avLst/>
          </a:prstGeom>
        </p:spPr>
      </p:pic>
    </p:spTree>
    <p:extLst>
      <p:ext uri="{BB962C8B-B14F-4D97-AF65-F5344CB8AC3E}">
        <p14:creationId xmlns:p14="http://schemas.microsoft.com/office/powerpoint/2010/main" val="77779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a:xfrm>
            <a:off x="64770" y="266487"/>
            <a:ext cx="9134093" cy="379422"/>
          </a:xfrm>
        </p:spPr>
        <p:txBody>
          <a:bodyPr/>
          <a:lstStyle/>
          <a:p>
            <a:r>
              <a:rPr lang="en-US" altLang="ko-KR" dirty="0"/>
              <a:t>4. Aerosol particles dispersion characteristics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160867" y="833855"/>
            <a:ext cx="7536179" cy="1938992"/>
          </a:xfrm>
          <a:prstGeom prst="rect">
            <a:avLst/>
          </a:prstGeom>
          <a:noFill/>
        </p:spPr>
        <p:txBody>
          <a:bodyPr wrap="square">
            <a:spAutoFit/>
          </a:bodyPr>
          <a:lstStyle/>
          <a:p>
            <a:pPr>
              <a:lnSpc>
                <a:spcPct val="150000"/>
              </a:lnSpc>
            </a:pPr>
            <a:r>
              <a:rPr lang="en-US" altLang="ko-KR" sz="2000" b="1" dirty="0">
                <a:latin typeface="Arial" panose="020B0604020202020204" pitchFamily="34" charset="0"/>
                <a:cs typeface="Arial" panose="020B0604020202020204" pitchFamily="34" charset="0"/>
              </a:rPr>
              <a:t>Important elements of particle dispersion</a:t>
            </a:r>
          </a:p>
          <a:p>
            <a:pPr marL="285750" indent="-285750">
              <a:buFontTx/>
              <a:buChar char="-"/>
            </a:pPr>
            <a:r>
              <a:rPr lang="en-US" altLang="ko-KR" dirty="0">
                <a:latin typeface="Arial" panose="020B0604020202020204" pitchFamily="34" charset="0"/>
                <a:cs typeface="Arial" panose="020B0604020202020204" pitchFamily="34" charset="0"/>
              </a:rPr>
              <a:t>should be dense enough to suppress the IR radiation signals</a:t>
            </a:r>
          </a:p>
          <a:p>
            <a:pPr marL="285750" indent="-285750">
              <a:buFontTx/>
              <a:buChar char="-"/>
            </a:pPr>
            <a:r>
              <a:rPr lang="en-US" altLang="ko-KR" dirty="0">
                <a:latin typeface="Arial" panose="020B0604020202020204" pitchFamily="34" charset="0"/>
                <a:cs typeface="Arial" panose="020B0604020202020204" pitchFamily="34" charset="0"/>
              </a:rPr>
              <a:t>uniform enough to form a reasonable aerosol layer</a:t>
            </a:r>
          </a:p>
          <a:p>
            <a:pPr marL="285750" indent="-285750">
              <a:buFontTx/>
              <a:buChar char="-"/>
            </a:pPr>
            <a:r>
              <a:rPr lang="en-US" altLang="ko-KR" dirty="0">
                <a:latin typeface="Arial" panose="020B0604020202020204" pitchFamily="34" charset="0"/>
                <a:cs typeface="Arial" panose="020B0604020202020204" pitchFamily="34" charset="0"/>
              </a:rPr>
              <a:t>the particles should be avoided being enrolled in the high-temperature core of thermal jet</a:t>
            </a:r>
          </a:p>
          <a:p>
            <a:pPr marL="285750" indent="-285750">
              <a:buFontTx/>
              <a:buChar char="-"/>
            </a:pPr>
            <a:endParaRPr lang="ko-KR" altLang="en-US"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0BB248CE-9550-3235-B7D5-4E8D733AD5D0}"/>
              </a:ext>
            </a:extLst>
          </p:cNvPr>
          <p:cNvPicPr>
            <a:picLocks noChangeAspect="1"/>
          </p:cNvPicPr>
          <p:nvPr/>
        </p:nvPicPr>
        <p:blipFill>
          <a:blip r:embed="rId4"/>
          <a:stretch>
            <a:fillRect/>
          </a:stretch>
        </p:blipFill>
        <p:spPr>
          <a:xfrm>
            <a:off x="693079" y="2517113"/>
            <a:ext cx="3235877" cy="1781173"/>
          </a:xfrm>
          <a:prstGeom prst="rect">
            <a:avLst/>
          </a:prstGeom>
        </p:spPr>
      </p:pic>
      <p:pic>
        <p:nvPicPr>
          <p:cNvPr id="11" name="그림 10">
            <a:extLst>
              <a:ext uri="{FF2B5EF4-FFF2-40B4-BE49-F238E27FC236}">
                <a16:creationId xmlns:a16="http://schemas.microsoft.com/office/drawing/2014/main" id="{A4B8078D-AE78-69AB-97C1-BE2C9DAD8F45}"/>
              </a:ext>
            </a:extLst>
          </p:cNvPr>
          <p:cNvPicPr>
            <a:picLocks noChangeAspect="1"/>
          </p:cNvPicPr>
          <p:nvPr/>
        </p:nvPicPr>
        <p:blipFill>
          <a:blip r:embed="rId5"/>
          <a:stretch>
            <a:fillRect/>
          </a:stretch>
        </p:blipFill>
        <p:spPr>
          <a:xfrm>
            <a:off x="1056739" y="4456105"/>
            <a:ext cx="2224227" cy="1999305"/>
          </a:xfrm>
          <a:prstGeom prst="rect">
            <a:avLst/>
          </a:prstGeom>
        </p:spPr>
      </p:pic>
      <p:sp>
        <p:nvSpPr>
          <p:cNvPr id="12" name="화살표: 오른쪽 11">
            <a:extLst>
              <a:ext uri="{FF2B5EF4-FFF2-40B4-BE49-F238E27FC236}">
                <a16:creationId xmlns:a16="http://schemas.microsoft.com/office/drawing/2014/main" id="{55F25772-0DCE-60C6-4D1A-624873A843C0}"/>
              </a:ext>
            </a:extLst>
          </p:cNvPr>
          <p:cNvSpPr/>
          <p:nvPr/>
        </p:nvSpPr>
        <p:spPr>
          <a:xfrm>
            <a:off x="7931440" y="3879624"/>
            <a:ext cx="418545" cy="6130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FA2F239-2CBD-D429-7896-F3185E7EF89C}"/>
              </a:ext>
            </a:extLst>
          </p:cNvPr>
          <p:cNvSpPr txBox="1"/>
          <p:nvPr/>
        </p:nvSpPr>
        <p:spPr>
          <a:xfrm>
            <a:off x="8568664" y="3317135"/>
            <a:ext cx="3484791" cy="2031325"/>
          </a:xfrm>
          <a:prstGeom prst="rect">
            <a:avLst/>
          </a:prstGeom>
          <a:noFill/>
          <a:ln w="38100">
            <a:solidFill>
              <a:schemeClr val="accent4">
                <a:lumMod val="60000"/>
                <a:lumOff val="40000"/>
              </a:schemeClr>
            </a:solidFill>
          </a:ln>
        </p:spPr>
        <p:txBody>
          <a:bodyPr wrap="square">
            <a:spAutoFit/>
          </a:bodyPr>
          <a:lstStyle/>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related to the </a:t>
            </a:r>
            <a:r>
              <a:rPr lang="en-US" altLang="ko-KR" dirty="0">
                <a:solidFill>
                  <a:schemeClr val="accent1"/>
                </a:solidFill>
                <a:latin typeface="Arial" panose="020B0604020202020204" pitchFamily="34" charset="0"/>
                <a:cs typeface="Arial" panose="020B0604020202020204" pitchFamily="34" charset="0"/>
              </a:rPr>
              <a:t>particle size</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mass</a:t>
            </a:r>
            <a:r>
              <a:rPr lang="en-US" altLang="ko-KR" dirty="0">
                <a:solidFill>
                  <a:schemeClr val="accent1"/>
                </a:solidFill>
                <a:latin typeface="Arial" panose="020B0604020202020204" pitchFamily="34" charset="0"/>
                <a:cs typeface="Arial" panose="020B0604020202020204" pitchFamily="34" charset="0"/>
              </a:rPr>
              <a:t> flux ratio</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aerosol </a:t>
            </a:r>
            <a:r>
              <a:rPr lang="en-US" altLang="ko-KR" dirty="0">
                <a:solidFill>
                  <a:schemeClr val="accent1"/>
                </a:solidFill>
                <a:latin typeface="Arial" panose="020B0604020202020204" pitchFamily="34" charset="0"/>
                <a:cs typeface="Arial" panose="020B0604020202020204" pitchFamily="34" charset="0"/>
              </a:rPr>
              <a:t>injecting velocity</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aerosol </a:t>
            </a:r>
            <a:r>
              <a:rPr lang="en-US" altLang="ko-KR" dirty="0">
                <a:solidFill>
                  <a:schemeClr val="accent1"/>
                </a:solidFill>
                <a:latin typeface="Arial" panose="020B0604020202020204" pitchFamily="34" charset="0"/>
                <a:cs typeface="Arial" panose="020B0604020202020204" pitchFamily="34" charset="0"/>
              </a:rPr>
              <a:t>injecting angle</a:t>
            </a:r>
            <a:r>
              <a:rPr lang="en-US" altLang="ko-K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Modulation </a:t>
            </a:r>
            <a:r>
              <a:rPr lang="en-US" altLang="ko-KR" dirty="0">
                <a:solidFill>
                  <a:schemeClr val="accent1"/>
                </a:solidFill>
                <a:latin typeface="Arial" panose="020B0604020202020204" pitchFamily="34" charset="0"/>
                <a:cs typeface="Arial" panose="020B0604020202020204" pitchFamily="34" charset="0"/>
              </a:rPr>
              <a:t>particles distribution</a:t>
            </a:r>
          </a:p>
          <a:p>
            <a:pPr marL="285750" indent="-285750">
              <a:buFont typeface="Arial" panose="020B0604020202020204" pitchFamily="34" charset="0"/>
              <a:buChar char="•"/>
            </a:pPr>
            <a:r>
              <a:rPr lang="en-US" altLang="ko-KR" dirty="0" err="1">
                <a:latin typeface="Arial" panose="020B0604020202020204" pitchFamily="34" charset="0"/>
                <a:cs typeface="Arial" panose="020B0604020202020204" pitchFamily="34" charset="0"/>
              </a:rPr>
              <a:t>Etc</a:t>
            </a:r>
            <a:r>
              <a:rPr lang="en-US" altLang="ko-KR" dirty="0">
                <a:latin typeface="Arial" panose="020B0604020202020204" pitchFamily="34" charset="0"/>
                <a:cs typeface="Arial" panose="020B0604020202020204" pitchFamily="34" charset="0"/>
              </a:rPr>
              <a:t>…..</a:t>
            </a:r>
          </a:p>
        </p:txBody>
      </p:sp>
      <p:pic>
        <p:nvPicPr>
          <p:cNvPr id="18" name="그림 17">
            <a:extLst>
              <a:ext uri="{FF2B5EF4-FFF2-40B4-BE49-F238E27FC236}">
                <a16:creationId xmlns:a16="http://schemas.microsoft.com/office/drawing/2014/main" id="{97B4F44D-105D-97A4-5A0F-E38A6BD42BF9}"/>
              </a:ext>
            </a:extLst>
          </p:cNvPr>
          <p:cNvPicPr>
            <a:picLocks noChangeAspect="1"/>
          </p:cNvPicPr>
          <p:nvPr/>
        </p:nvPicPr>
        <p:blipFill>
          <a:blip r:embed="rId6"/>
          <a:stretch>
            <a:fillRect/>
          </a:stretch>
        </p:blipFill>
        <p:spPr>
          <a:xfrm>
            <a:off x="4271578" y="2178166"/>
            <a:ext cx="2630282" cy="2277939"/>
          </a:xfrm>
          <a:prstGeom prst="rect">
            <a:avLst/>
          </a:prstGeom>
        </p:spPr>
      </p:pic>
      <p:pic>
        <p:nvPicPr>
          <p:cNvPr id="20" name="그림 19">
            <a:extLst>
              <a:ext uri="{FF2B5EF4-FFF2-40B4-BE49-F238E27FC236}">
                <a16:creationId xmlns:a16="http://schemas.microsoft.com/office/drawing/2014/main" id="{F2DDA2F5-AD1C-092E-9352-7E4D39377573}"/>
              </a:ext>
            </a:extLst>
          </p:cNvPr>
          <p:cNvPicPr>
            <a:picLocks noChangeAspect="1"/>
          </p:cNvPicPr>
          <p:nvPr/>
        </p:nvPicPr>
        <p:blipFill>
          <a:blip r:embed="rId7"/>
          <a:stretch>
            <a:fillRect/>
          </a:stretch>
        </p:blipFill>
        <p:spPr>
          <a:xfrm>
            <a:off x="3608769" y="2960793"/>
            <a:ext cx="7459188" cy="3485180"/>
          </a:xfrm>
          <a:prstGeom prst="rect">
            <a:avLst/>
          </a:prstGeom>
        </p:spPr>
      </p:pic>
    </p:spTree>
    <p:extLst>
      <p:ext uri="{BB962C8B-B14F-4D97-AF65-F5344CB8AC3E}">
        <p14:creationId xmlns:p14="http://schemas.microsoft.com/office/powerpoint/2010/main" val="2904837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4. Aerosol particles dispersion characteristics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316732" y="936010"/>
            <a:ext cx="11661084" cy="1200329"/>
          </a:xfrm>
          <a:prstGeom prst="rect">
            <a:avLst/>
          </a:prstGeom>
          <a:noFill/>
        </p:spPr>
        <p:txBody>
          <a:bodyPr wrap="square">
            <a:spAutoFit/>
          </a:bodyPr>
          <a:lstStyle/>
          <a:p>
            <a:r>
              <a:rPr lang="en-US" altLang="ko-KR" dirty="0">
                <a:latin typeface="Arial" panose="020B0604020202020204" pitchFamily="34" charset="0"/>
                <a:cs typeface="Arial" panose="020B0604020202020204" pitchFamily="34" charset="0"/>
              </a:rPr>
              <a:t>The aerosol particle distribution is closely related to the particle size, mass flux ratio, aerosol injecting velocity and aerosol injecting angle.</a:t>
            </a:r>
          </a:p>
          <a:p>
            <a:endParaRPr lang="en-US" altLang="ko-KR" dirty="0">
              <a:latin typeface="Arial" panose="020B0604020202020204" pitchFamily="34" charset="0"/>
              <a:cs typeface="Arial" panose="020B0604020202020204" pitchFamily="34" charset="0"/>
            </a:endParaRPr>
          </a:p>
          <a:p>
            <a:pPr marL="285750" indent="-285750">
              <a:buFont typeface="Symbol" panose="05050102010706020507" pitchFamily="18" charset="2"/>
              <a:buChar char="Þ"/>
            </a:pPr>
            <a:r>
              <a:rPr lang="en-US" altLang="ko-KR" dirty="0">
                <a:latin typeface="Arial" panose="020B0604020202020204" pitchFamily="34" charset="0"/>
                <a:cs typeface="Arial" panose="020B0604020202020204" pitchFamily="34" charset="0"/>
              </a:rPr>
              <a:t>the sprayed water droplets and carbon powders would be entrained in the core region of hot exhaust plume</a:t>
            </a:r>
          </a:p>
        </p:txBody>
      </p:sp>
      <p:pic>
        <p:nvPicPr>
          <p:cNvPr id="6" name="그림 5">
            <a:extLst>
              <a:ext uri="{FF2B5EF4-FFF2-40B4-BE49-F238E27FC236}">
                <a16:creationId xmlns:a16="http://schemas.microsoft.com/office/drawing/2014/main" id="{BC7D1809-EE4A-DF06-D758-486595C1A00B}"/>
              </a:ext>
            </a:extLst>
          </p:cNvPr>
          <p:cNvPicPr>
            <a:picLocks noChangeAspect="1"/>
          </p:cNvPicPr>
          <p:nvPr/>
        </p:nvPicPr>
        <p:blipFill rotWithShape="1">
          <a:blip r:embed="rId4"/>
          <a:srcRect b="42731"/>
          <a:stretch/>
        </p:blipFill>
        <p:spPr>
          <a:xfrm>
            <a:off x="2214871" y="2136338"/>
            <a:ext cx="3749371" cy="2502198"/>
          </a:xfrm>
          <a:prstGeom prst="rect">
            <a:avLst/>
          </a:prstGeom>
        </p:spPr>
      </p:pic>
      <p:pic>
        <p:nvPicPr>
          <p:cNvPr id="7" name="그림 6">
            <a:extLst>
              <a:ext uri="{FF2B5EF4-FFF2-40B4-BE49-F238E27FC236}">
                <a16:creationId xmlns:a16="http://schemas.microsoft.com/office/drawing/2014/main" id="{D9DD8955-D057-C8F8-CC75-0D91B55D5C4A}"/>
              </a:ext>
            </a:extLst>
          </p:cNvPr>
          <p:cNvPicPr>
            <a:picLocks noChangeAspect="1"/>
          </p:cNvPicPr>
          <p:nvPr/>
        </p:nvPicPr>
        <p:blipFill rotWithShape="1">
          <a:blip r:embed="rId4"/>
          <a:srcRect t="57850"/>
          <a:stretch/>
        </p:blipFill>
        <p:spPr>
          <a:xfrm>
            <a:off x="6598703" y="2820954"/>
            <a:ext cx="3869673" cy="1900708"/>
          </a:xfrm>
          <a:prstGeom prst="rect">
            <a:avLst/>
          </a:prstGeom>
        </p:spPr>
      </p:pic>
      <p:sp>
        <p:nvSpPr>
          <p:cNvPr id="8" name="TextBox 7">
            <a:extLst>
              <a:ext uri="{FF2B5EF4-FFF2-40B4-BE49-F238E27FC236}">
                <a16:creationId xmlns:a16="http://schemas.microsoft.com/office/drawing/2014/main" id="{399C2765-0396-5A8D-0395-3AC1BFBF1304}"/>
              </a:ext>
            </a:extLst>
          </p:cNvPr>
          <p:cNvSpPr txBox="1"/>
          <p:nvPr/>
        </p:nvSpPr>
        <p:spPr>
          <a:xfrm>
            <a:off x="1080654" y="4885751"/>
            <a:ext cx="10467109" cy="646331"/>
          </a:xfrm>
          <a:prstGeom prst="rect">
            <a:avLst/>
          </a:prstGeom>
          <a:noFill/>
          <a:ln w="28575">
            <a:solidFill>
              <a:srgbClr val="33486F"/>
            </a:solidFill>
          </a:ln>
        </p:spPr>
        <p:txBody>
          <a:bodyPr wrap="square" rtlCol="0">
            <a:spAutoFit/>
          </a:bodyPr>
          <a:lstStyle/>
          <a:p>
            <a:r>
              <a:rPr lang="en-US" altLang="ko-KR" dirty="0">
                <a:solidFill>
                  <a:schemeClr val="accent1"/>
                </a:solidFill>
                <a:latin typeface="Arial" panose="020B0604020202020204" pitchFamily="34" charset="0"/>
                <a:cs typeface="Arial" panose="020B0604020202020204" pitchFamily="34" charset="0"/>
              </a:rPr>
              <a:t>Water : </a:t>
            </a:r>
            <a:r>
              <a:rPr lang="en-US" altLang="ko-KR" dirty="0">
                <a:latin typeface="Arial" panose="020B0604020202020204" pitchFamily="34" charset="0"/>
                <a:cs typeface="Arial" panose="020B0604020202020204" pitchFamily="34" charset="0"/>
              </a:rPr>
              <a:t>The size of water droplets decreases. Because water evaporation.</a:t>
            </a:r>
          </a:p>
          <a:p>
            <a:r>
              <a:rPr lang="en-US" altLang="ko-KR" dirty="0">
                <a:solidFill>
                  <a:srgbClr val="FF0000"/>
                </a:solidFill>
                <a:latin typeface="Arial" panose="020B0604020202020204" pitchFamily="34" charset="0"/>
                <a:cs typeface="Arial" panose="020B0604020202020204" pitchFamily="34" charset="0"/>
              </a:rPr>
              <a:t>Carbon :</a:t>
            </a:r>
            <a:r>
              <a:rPr lang="en-US" altLang="ko-KR" dirty="0">
                <a:latin typeface="Arial" panose="020B0604020202020204" pitchFamily="34" charset="0"/>
                <a:cs typeface="Arial" panose="020B0604020202020204" pitchFamily="34" charset="0"/>
              </a:rPr>
              <a:t> The particle size remains the same, but the temperature rises due to the chemical reaction.</a:t>
            </a:r>
            <a:endParaRPr lang="ko-KR" altLang="en-US" dirty="0">
              <a:latin typeface="Arial" panose="020B0604020202020204" pitchFamily="34" charset="0"/>
              <a:cs typeface="Arial" panose="020B0604020202020204" pitchFamily="34" charset="0"/>
            </a:endParaRPr>
          </a:p>
        </p:txBody>
      </p:sp>
      <p:grpSp>
        <p:nvGrpSpPr>
          <p:cNvPr id="13" name="그룹 12">
            <a:extLst>
              <a:ext uri="{FF2B5EF4-FFF2-40B4-BE49-F238E27FC236}">
                <a16:creationId xmlns:a16="http://schemas.microsoft.com/office/drawing/2014/main" id="{FB2A1D3C-428A-6710-0624-17D4C4CA4DC1}"/>
              </a:ext>
            </a:extLst>
          </p:cNvPr>
          <p:cNvGrpSpPr/>
          <p:nvPr/>
        </p:nvGrpSpPr>
        <p:grpSpPr>
          <a:xfrm>
            <a:off x="1986914" y="5799172"/>
            <a:ext cx="8721046" cy="384806"/>
            <a:chOff x="1693718" y="5921990"/>
            <a:chExt cx="8721046" cy="384806"/>
          </a:xfrm>
        </p:grpSpPr>
        <p:sp>
          <p:nvSpPr>
            <p:cNvPr id="11" name="TextBox 10">
              <a:extLst>
                <a:ext uri="{FF2B5EF4-FFF2-40B4-BE49-F238E27FC236}">
                  <a16:creationId xmlns:a16="http://schemas.microsoft.com/office/drawing/2014/main" id="{BF4CA7CD-7941-87CB-DF68-71221D2B5EEB}"/>
                </a:ext>
              </a:extLst>
            </p:cNvPr>
            <p:cNvSpPr txBox="1"/>
            <p:nvPr/>
          </p:nvSpPr>
          <p:spPr>
            <a:xfrm>
              <a:off x="2782642" y="5937464"/>
              <a:ext cx="7632122" cy="369332"/>
            </a:xfrm>
            <a:prstGeom prst="rect">
              <a:avLst/>
            </a:prstGeom>
            <a:noFill/>
          </p:spPr>
          <p:txBody>
            <a:bodyPr wrap="square">
              <a:spAutoFit/>
            </a:bodyPr>
            <a:lstStyle/>
            <a:p>
              <a:r>
                <a:rPr lang="en-US" altLang="ko-KR" dirty="0">
                  <a:solidFill>
                    <a:schemeClr val="accent1"/>
                  </a:solidFill>
                  <a:latin typeface="Arial" panose="020B0604020202020204" pitchFamily="34" charset="0"/>
                  <a:cs typeface="Arial" panose="020B0604020202020204" pitchFamily="34" charset="0"/>
                </a:rPr>
                <a:t>“ The properties of the material must be taken into consideration.”</a:t>
              </a:r>
              <a:endParaRPr lang="ko-KR" altLang="en-US" dirty="0">
                <a:solidFill>
                  <a:schemeClr val="accent1"/>
                </a:solidFill>
                <a:latin typeface="Arial" panose="020B0604020202020204" pitchFamily="34" charset="0"/>
                <a:cs typeface="Arial" panose="020B0604020202020204" pitchFamily="34" charset="0"/>
              </a:endParaRPr>
            </a:p>
          </p:txBody>
        </p:sp>
        <p:sp>
          <p:nvSpPr>
            <p:cNvPr id="12" name="화살표: 오른쪽 11">
              <a:extLst>
                <a:ext uri="{FF2B5EF4-FFF2-40B4-BE49-F238E27FC236}">
                  <a16:creationId xmlns:a16="http://schemas.microsoft.com/office/drawing/2014/main" id="{C2990EA9-EEAC-A72E-E7E6-E96BDC10EA38}"/>
                </a:ext>
              </a:extLst>
            </p:cNvPr>
            <p:cNvSpPr/>
            <p:nvPr/>
          </p:nvSpPr>
          <p:spPr>
            <a:xfrm>
              <a:off x="1693718" y="5921990"/>
              <a:ext cx="727364"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9810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Contents</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7408" y="421234"/>
            <a:ext cx="1509440" cy="342162"/>
          </a:xfrm>
          <a:prstGeom prst="rect">
            <a:avLst/>
          </a:prstGeom>
        </p:spPr>
      </p:pic>
      <p:sp>
        <p:nvSpPr>
          <p:cNvPr id="6" name="제목 1">
            <a:extLst>
              <a:ext uri="{FF2B5EF4-FFF2-40B4-BE49-F238E27FC236}">
                <a16:creationId xmlns:a16="http://schemas.microsoft.com/office/drawing/2014/main" id="{26C08DA9-4118-6F2D-DF0E-2CEFE3E4CDD3}"/>
              </a:ext>
            </a:extLst>
          </p:cNvPr>
          <p:cNvSpPr txBox="1">
            <a:spLocks/>
          </p:cNvSpPr>
          <p:nvPr/>
        </p:nvSpPr>
        <p:spPr>
          <a:xfrm>
            <a:off x="1081328" y="1553410"/>
            <a:ext cx="8414363" cy="403347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marL="457200" indent="-457200">
              <a:lnSpc>
                <a:spcPct val="100000"/>
              </a:lnSpc>
              <a:buAutoNum type="arabicPeriod"/>
            </a:pPr>
            <a:r>
              <a:rPr lang="en-US" altLang="ko-KR" dirty="0"/>
              <a:t>Introduction</a:t>
            </a:r>
          </a:p>
          <a:p>
            <a:pPr marL="457200" indent="-457200">
              <a:lnSpc>
                <a:spcPct val="100000"/>
              </a:lnSpc>
              <a:buAutoNum type="arabicPeriod"/>
            </a:pPr>
            <a:endParaRPr lang="en-US" altLang="ko-KR" dirty="0"/>
          </a:p>
          <a:p>
            <a:pPr marL="457200" indent="-457200">
              <a:lnSpc>
                <a:spcPct val="100000"/>
              </a:lnSpc>
              <a:buAutoNum type="arabicPeriod"/>
            </a:pPr>
            <a:r>
              <a:rPr lang="en-US" altLang="ko-KR" dirty="0"/>
              <a:t>Infrared extinction of a discrete particle</a:t>
            </a:r>
          </a:p>
          <a:p>
            <a:pPr marL="457200" indent="-457200">
              <a:lnSpc>
                <a:spcPct val="100000"/>
              </a:lnSpc>
              <a:buAutoNum type="arabicPeriod"/>
            </a:pPr>
            <a:endParaRPr lang="en-US" altLang="ko-KR" dirty="0"/>
          </a:p>
          <a:p>
            <a:pPr marL="457200" indent="-457200">
              <a:lnSpc>
                <a:spcPct val="100000"/>
              </a:lnSpc>
              <a:buAutoNum type="arabicPeriod"/>
            </a:pPr>
            <a:r>
              <a:rPr lang="en-US" altLang="ko-KR" dirty="0"/>
              <a:t>IR suppression characteristics of aerosol clusters</a:t>
            </a:r>
          </a:p>
          <a:p>
            <a:pPr marL="457200" indent="-457200">
              <a:lnSpc>
                <a:spcPct val="100000"/>
              </a:lnSpc>
              <a:buAutoNum type="arabicPeriod"/>
            </a:pPr>
            <a:endParaRPr lang="en-US" altLang="ko-KR" dirty="0"/>
          </a:p>
          <a:p>
            <a:pPr marL="457200" indent="-457200">
              <a:lnSpc>
                <a:spcPct val="100000"/>
              </a:lnSpc>
              <a:buAutoNum type="arabicPeriod"/>
            </a:pPr>
            <a:r>
              <a:rPr lang="en-US" altLang="ko-KR" dirty="0"/>
              <a:t>Aerosol particles dispersion characteristics</a:t>
            </a:r>
          </a:p>
          <a:p>
            <a:pPr marL="457200" indent="-457200">
              <a:lnSpc>
                <a:spcPct val="100000"/>
              </a:lnSpc>
              <a:buAutoNum type="arabicPeriod"/>
            </a:pPr>
            <a:endParaRPr lang="en-US" altLang="ko-KR" dirty="0"/>
          </a:p>
          <a:p>
            <a:pPr marL="457200" indent="-457200">
              <a:lnSpc>
                <a:spcPct val="100000"/>
              </a:lnSpc>
              <a:buAutoNum type="arabicPeriod"/>
            </a:pPr>
            <a:r>
              <a:rPr lang="en-US" altLang="ko-KR" dirty="0"/>
              <a:t>Challenges and suggestions</a:t>
            </a:r>
            <a:endParaRPr lang="ko-KR" altLang="en-US" dirty="0"/>
          </a:p>
        </p:txBody>
      </p:sp>
    </p:spTree>
    <p:extLst>
      <p:ext uri="{BB962C8B-B14F-4D97-AF65-F5344CB8AC3E}">
        <p14:creationId xmlns:p14="http://schemas.microsoft.com/office/powerpoint/2010/main" val="158707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D4557-44C0-A04A-7D67-BFA08A8966B6}"/>
              </a:ext>
            </a:extLst>
          </p:cNvPr>
          <p:cNvSpPr>
            <a:spLocks noGrp="1"/>
          </p:cNvSpPr>
          <p:nvPr>
            <p:ph type="ctrTitle"/>
          </p:nvPr>
        </p:nvSpPr>
        <p:spPr/>
        <p:txBody>
          <a:bodyPr/>
          <a:lstStyle/>
          <a:p>
            <a:r>
              <a:rPr lang="en-US" altLang="ko-KR" dirty="0"/>
              <a:t>5. Challenges and suggestions</a:t>
            </a:r>
            <a:endParaRPr lang="ko-KR" altLang="en-US" dirty="0"/>
          </a:p>
        </p:txBody>
      </p:sp>
      <p:sp>
        <p:nvSpPr>
          <p:cNvPr id="3" name="날짜 개체 틀 2">
            <a:extLst>
              <a:ext uri="{FF2B5EF4-FFF2-40B4-BE49-F238E27FC236}">
                <a16:creationId xmlns:a16="http://schemas.microsoft.com/office/drawing/2014/main" id="{1962D743-8EBA-2BE6-1409-DD49BB7F191D}"/>
              </a:ext>
            </a:extLst>
          </p:cNvPr>
          <p:cNvSpPr>
            <a:spLocks noGrp="1"/>
          </p:cNvSpPr>
          <p:nvPr>
            <p:ph type="dt" sz="half" idx="10"/>
          </p:nvPr>
        </p:nvSpPr>
        <p:spPr>
          <a:xfrm>
            <a:off x="244813" y="6375805"/>
            <a:ext cx="2743200" cy="365125"/>
          </a:xfrm>
        </p:spPr>
        <p:txBody>
          <a:bodyPr/>
          <a:lstStyle/>
          <a:p>
            <a:r>
              <a:rPr lang="en-US" altLang="ko-KR"/>
              <a:t>Turbo Propulsion Laboratory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00031DF-60FB-6947-5963-1A049544B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747" y="6375805"/>
            <a:ext cx="1509440" cy="342162"/>
          </a:xfrm>
          <a:prstGeom prst="rect">
            <a:avLst/>
          </a:prstGeom>
        </p:spPr>
      </p:pic>
    </p:spTree>
    <p:extLst>
      <p:ext uri="{BB962C8B-B14F-4D97-AF65-F5344CB8AC3E}">
        <p14:creationId xmlns:p14="http://schemas.microsoft.com/office/powerpoint/2010/main" val="3331270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5. Challenges and suggestions</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9" name="TextBox 8">
            <a:extLst>
              <a:ext uri="{FF2B5EF4-FFF2-40B4-BE49-F238E27FC236}">
                <a16:creationId xmlns:a16="http://schemas.microsoft.com/office/drawing/2014/main" id="{5D1A6D4A-7A2D-AA4F-BD0C-94C471963AC1}"/>
              </a:ext>
            </a:extLst>
          </p:cNvPr>
          <p:cNvSpPr txBox="1"/>
          <p:nvPr/>
        </p:nvSpPr>
        <p:spPr>
          <a:xfrm>
            <a:off x="761044" y="1239010"/>
            <a:ext cx="7536179" cy="4616648"/>
          </a:xfrm>
          <a:prstGeom prst="rect">
            <a:avLst/>
          </a:prstGeom>
          <a:noFill/>
        </p:spPr>
        <p:txBody>
          <a:bodyPr wrap="square">
            <a:spAutoFit/>
          </a:bodyPr>
          <a:lstStyle/>
          <a:p>
            <a:r>
              <a:rPr lang="en-US" altLang="ko-KR" sz="2000" b="1" dirty="0">
                <a:latin typeface="Arial" panose="020B0604020202020204" pitchFamily="34" charset="0"/>
                <a:cs typeface="Arial" panose="020B0604020202020204" pitchFamily="34" charset="0"/>
              </a:rPr>
              <a:t>AIRST : Aerosol infrared stealth technology</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1. The constraints on the aerodynamic performance.</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2. A weak IR suppression effect when in supersonic flight speed.</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3. The design of aerosol injecting device, including the size, </a:t>
            </a:r>
          </a:p>
          <a:p>
            <a:r>
              <a:rPr lang="en-US" altLang="ko-KR" sz="2000" dirty="0">
                <a:latin typeface="Arial" panose="020B0604020202020204" pitchFamily="34" charset="0"/>
                <a:cs typeface="Arial" panose="020B0604020202020204" pitchFamily="34" charset="0"/>
              </a:rPr>
              <a:t>shape and number of aerosol nozzle, the arrangement of aerosol </a:t>
            </a:r>
          </a:p>
          <a:p>
            <a:r>
              <a:rPr lang="en-US" altLang="ko-KR" sz="2000" dirty="0">
                <a:latin typeface="Arial" panose="020B0604020202020204" pitchFamily="34" charset="0"/>
                <a:cs typeface="Arial" panose="020B0604020202020204" pitchFamily="34" charset="0"/>
              </a:rPr>
              <a:t>nozzles</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4. Inherent differences of two main infrared wavelengths </a:t>
            </a:r>
          </a:p>
          <a:p>
            <a:r>
              <a:rPr lang="en-US" altLang="ko-KR" sz="2000" dirty="0">
                <a:latin typeface="Arial" panose="020B0604020202020204" pitchFamily="34" charset="0"/>
                <a:cs typeface="Arial" panose="020B0604020202020204" pitchFamily="34" charset="0"/>
              </a:rPr>
              <a:t>(3–5 </a:t>
            </a:r>
            <a:r>
              <a:rPr lang="en-US" altLang="ko-KR" sz="2000" dirty="0" err="1">
                <a:latin typeface="Arial" panose="020B0604020202020204" pitchFamily="34" charset="0"/>
                <a:cs typeface="Arial" panose="020B0604020202020204" pitchFamily="34" charset="0"/>
              </a:rPr>
              <a:t>μm</a:t>
            </a:r>
            <a:r>
              <a:rPr lang="en-US" altLang="ko-KR" sz="2000" dirty="0">
                <a:latin typeface="Arial" panose="020B0604020202020204" pitchFamily="34" charset="0"/>
                <a:cs typeface="Arial" panose="020B0604020202020204" pitchFamily="34" charset="0"/>
              </a:rPr>
              <a:t> and 8–14 </a:t>
            </a:r>
            <a:r>
              <a:rPr lang="en-US" altLang="ko-KR" sz="2000" dirty="0" err="1">
                <a:latin typeface="Arial" panose="020B0604020202020204" pitchFamily="34" charset="0"/>
                <a:cs typeface="Arial" panose="020B0604020202020204" pitchFamily="34" charset="0"/>
              </a:rPr>
              <a:t>μm</a:t>
            </a:r>
            <a:r>
              <a:rPr lang="en-US" altLang="ko-KR" sz="2000" dirty="0">
                <a:latin typeface="Arial" panose="020B0604020202020204" pitchFamily="34" charset="0"/>
                <a:cs typeface="Arial" panose="020B0604020202020204" pitchFamily="34" charset="0"/>
              </a:rPr>
              <a:t>), and the effective stealth aerosol materials </a:t>
            </a:r>
          </a:p>
          <a:p>
            <a:r>
              <a:rPr lang="en-US" altLang="ko-KR" sz="2000" dirty="0">
                <a:latin typeface="Arial" panose="020B0604020202020204" pitchFamily="34" charset="0"/>
                <a:cs typeface="Arial" panose="020B0604020202020204" pitchFamily="34" charset="0"/>
              </a:rPr>
              <a:t>and size</a:t>
            </a:r>
          </a:p>
        </p:txBody>
      </p:sp>
    </p:spTree>
    <p:extLst>
      <p:ext uri="{BB962C8B-B14F-4D97-AF65-F5344CB8AC3E}">
        <p14:creationId xmlns:p14="http://schemas.microsoft.com/office/powerpoint/2010/main" val="74805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B4DD730B-4C6F-515B-D5B3-52039132B58D}"/>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sp>
        <p:nvSpPr>
          <p:cNvPr id="5" name="TextBox 4">
            <a:extLst>
              <a:ext uri="{FF2B5EF4-FFF2-40B4-BE49-F238E27FC236}">
                <a16:creationId xmlns:a16="http://schemas.microsoft.com/office/drawing/2014/main" id="{4E3DF403-1117-EE1E-D721-E5BD516D1E7B}"/>
              </a:ext>
            </a:extLst>
          </p:cNvPr>
          <p:cNvSpPr txBox="1"/>
          <p:nvPr/>
        </p:nvSpPr>
        <p:spPr>
          <a:xfrm>
            <a:off x="3347776" y="3214189"/>
            <a:ext cx="5496448" cy="830997"/>
          </a:xfrm>
          <a:prstGeom prst="rect">
            <a:avLst/>
          </a:prstGeom>
          <a:noFill/>
        </p:spPr>
        <p:txBody>
          <a:bodyPr wrap="square" rtlCol="0">
            <a:spAutoFit/>
          </a:bodyPr>
          <a:lstStyle/>
          <a:p>
            <a:pPr algn="ctr"/>
            <a:r>
              <a:rPr lang="en-US" altLang="ko-KR" sz="4800" dirty="0"/>
              <a:t>Thank you!</a:t>
            </a:r>
            <a:endParaRPr lang="ko-KR" altLang="en-US" sz="4800" dirty="0"/>
          </a:p>
        </p:txBody>
      </p:sp>
    </p:spTree>
    <p:extLst>
      <p:ext uri="{BB962C8B-B14F-4D97-AF65-F5344CB8AC3E}">
        <p14:creationId xmlns:p14="http://schemas.microsoft.com/office/powerpoint/2010/main" val="263578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D4557-44C0-A04A-7D67-BFA08A8966B6}"/>
              </a:ext>
            </a:extLst>
          </p:cNvPr>
          <p:cNvSpPr>
            <a:spLocks noGrp="1"/>
          </p:cNvSpPr>
          <p:nvPr>
            <p:ph type="ctrTitle"/>
          </p:nvPr>
        </p:nvSpPr>
        <p:spPr/>
        <p:txBody>
          <a:bodyPr/>
          <a:lstStyle/>
          <a:p>
            <a:r>
              <a:rPr lang="en-US" altLang="ko-KR" dirty="0"/>
              <a:t>1. Introduction</a:t>
            </a:r>
            <a:endParaRPr lang="ko-KR" altLang="en-US" dirty="0"/>
          </a:p>
        </p:txBody>
      </p:sp>
      <p:sp>
        <p:nvSpPr>
          <p:cNvPr id="3" name="날짜 개체 틀 2">
            <a:extLst>
              <a:ext uri="{FF2B5EF4-FFF2-40B4-BE49-F238E27FC236}">
                <a16:creationId xmlns:a16="http://schemas.microsoft.com/office/drawing/2014/main" id="{1962D743-8EBA-2BE6-1409-DD49BB7F191D}"/>
              </a:ext>
            </a:extLst>
          </p:cNvPr>
          <p:cNvSpPr>
            <a:spLocks noGrp="1"/>
          </p:cNvSpPr>
          <p:nvPr>
            <p:ph type="dt" sz="half" idx="10"/>
          </p:nvPr>
        </p:nvSpPr>
        <p:spPr>
          <a:xfrm>
            <a:off x="244813" y="6375805"/>
            <a:ext cx="2743200" cy="365125"/>
          </a:xfrm>
        </p:spPr>
        <p:txBody>
          <a:bodyPr/>
          <a:lstStyle/>
          <a:p>
            <a:r>
              <a:rPr lang="en-US" altLang="ko-KR"/>
              <a:t>Turbo Propulsion Laboratory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00031DF-60FB-6947-5963-1A049544B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747" y="6375805"/>
            <a:ext cx="1509440" cy="342162"/>
          </a:xfrm>
          <a:prstGeom prst="rect">
            <a:avLst/>
          </a:prstGeom>
        </p:spPr>
      </p:pic>
    </p:spTree>
    <p:extLst>
      <p:ext uri="{BB962C8B-B14F-4D97-AF65-F5344CB8AC3E}">
        <p14:creationId xmlns:p14="http://schemas.microsoft.com/office/powerpoint/2010/main" val="140323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1. Introduction</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grpSp>
        <p:nvGrpSpPr>
          <p:cNvPr id="29" name="그룹 28">
            <a:extLst>
              <a:ext uri="{FF2B5EF4-FFF2-40B4-BE49-F238E27FC236}">
                <a16:creationId xmlns:a16="http://schemas.microsoft.com/office/drawing/2014/main" id="{842A612E-1510-4425-D8F7-14E386831626}"/>
              </a:ext>
            </a:extLst>
          </p:cNvPr>
          <p:cNvGrpSpPr/>
          <p:nvPr/>
        </p:nvGrpSpPr>
        <p:grpSpPr>
          <a:xfrm rot="484494">
            <a:off x="987140" y="3074388"/>
            <a:ext cx="9634205" cy="2777553"/>
            <a:chOff x="908890" y="1843722"/>
            <a:chExt cx="7138195" cy="1869166"/>
          </a:xfrm>
        </p:grpSpPr>
        <p:pic>
          <p:nvPicPr>
            <p:cNvPr id="9" name="그림 8" descr="텍스트이(가) 표시된 사진&#10;&#10;자동 생성된 설명">
              <a:extLst>
                <a:ext uri="{FF2B5EF4-FFF2-40B4-BE49-F238E27FC236}">
                  <a16:creationId xmlns:a16="http://schemas.microsoft.com/office/drawing/2014/main" id="{03E6E0E3-C833-B9AB-AC84-C2717D988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604" t="37916" r="7499" b="40093"/>
            <a:stretch/>
          </p:blipFill>
          <p:spPr>
            <a:xfrm rot="10213114">
              <a:off x="4563592" y="2475378"/>
              <a:ext cx="2268483" cy="598351"/>
            </a:xfrm>
            <a:prstGeom prst="rect">
              <a:avLst/>
            </a:prstGeom>
          </p:spPr>
        </p:pic>
        <p:pic>
          <p:nvPicPr>
            <p:cNvPr id="10" name="그림 9">
              <a:extLst>
                <a:ext uri="{FF2B5EF4-FFF2-40B4-BE49-F238E27FC236}">
                  <a16:creationId xmlns:a16="http://schemas.microsoft.com/office/drawing/2014/main" id="{9FABAC9E-06A4-189D-6CAF-310995BA290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6250">
                          <a14:foregroundMark x1="48125" y1="31806" x2="48125" y2="31806"/>
                          <a14:foregroundMark x1="47604" y1="31250" x2="47604" y2="31250"/>
                          <a14:foregroundMark x1="47292" y1="30000" x2="47292" y2="30000"/>
                          <a14:foregroundMark x1="48021" y1="28750" x2="48021" y2="28750"/>
                          <a14:foregroundMark x1="48958" y1="28333" x2="48958" y2="28333"/>
                          <a14:foregroundMark x1="68354" y1="28903" x2="68354" y2="28903"/>
                          <a14:foregroundMark x1="84063" y1="23750" x2="84063" y2="23750"/>
                        </a14:backgroundRemoval>
                      </a14:imgEffect>
                    </a14:imgLayer>
                  </a14:imgProps>
                </a:ext>
                <a:ext uri="{28A0092B-C50C-407E-A947-70E740481C1C}">
                  <a14:useLocalDpi xmlns:a14="http://schemas.microsoft.com/office/drawing/2010/main" val="0"/>
                </a:ext>
              </a:extLst>
            </a:blip>
            <a:srcRect l="44841" t="14438" r="14164" b="60588"/>
            <a:stretch/>
          </p:blipFill>
          <p:spPr>
            <a:xfrm rot="20768675" flipH="1">
              <a:off x="908890" y="3255872"/>
              <a:ext cx="980347" cy="312811"/>
            </a:xfrm>
            <a:prstGeom prst="rect">
              <a:avLst/>
            </a:prstGeom>
          </p:spPr>
        </p:pic>
        <p:pic>
          <p:nvPicPr>
            <p:cNvPr id="11" name="그림 10">
              <a:extLst>
                <a:ext uri="{FF2B5EF4-FFF2-40B4-BE49-F238E27FC236}">
                  <a16:creationId xmlns:a16="http://schemas.microsoft.com/office/drawing/2014/main" id="{FA930A1F-8071-0243-4384-BF60B3C7420E}"/>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200" b="95800" l="2111" r="98333"/>
                      </a14:imgEffect>
                    </a14:imgLayer>
                  </a14:imgProps>
                </a:ext>
                <a:ext uri="{28A0092B-C50C-407E-A947-70E740481C1C}">
                  <a14:useLocalDpi xmlns:a14="http://schemas.microsoft.com/office/drawing/2010/main" val="0"/>
                </a:ext>
              </a:extLst>
            </a:blip>
            <a:stretch>
              <a:fillRect/>
            </a:stretch>
          </p:blipFill>
          <p:spPr>
            <a:xfrm rot="1309818">
              <a:off x="6380426" y="1843722"/>
              <a:ext cx="1666659" cy="1065227"/>
            </a:xfrm>
            <a:prstGeom prst="rect">
              <a:avLst/>
            </a:prstGeom>
          </p:spPr>
        </p:pic>
        <p:grpSp>
          <p:nvGrpSpPr>
            <p:cNvPr id="12" name="그룹 11">
              <a:extLst>
                <a:ext uri="{FF2B5EF4-FFF2-40B4-BE49-F238E27FC236}">
                  <a16:creationId xmlns:a16="http://schemas.microsoft.com/office/drawing/2014/main" id="{410CF790-BC4B-02E3-7852-80EAE4C09866}"/>
                </a:ext>
              </a:extLst>
            </p:cNvPr>
            <p:cNvGrpSpPr/>
            <p:nvPr/>
          </p:nvGrpSpPr>
          <p:grpSpPr>
            <a:xfrm rot="609026">
              <a:off x="2060882" y="2319596"/>
              <a:ext cx="2574032" cy="1393292"/>
              <a:chOff x="1498024" y="3975798"/>
              <a:chExt cx="2909718" cy="1583550"/>
            </a:xfrm>
          </p:grpSpPr>
          <p:pic>
            <p:nvPicPr>
              <p:cNvPr id="13" name="그림 12">
                <a:extLst>
                  <a:ext uri="{FF2B5EF4-FFF2-40B4-BE49-F238E27FC236}">
                    <a16:creationId xmlns:a16="http://schemas.microsoft.com/office/drawing/2014/main" id="{DE245617-BC76-6C55-1B96-5DA8B2B062CF}"/>
                  </a:ext>
                </a:extLst>
              </p:cNvPr>
              <p:cNvPicPr>
                <a:picLocks noChangeAspect="1"/>
              </p:cNvPicPr>
              <p:nvPr/>
            </p:nvPicPr>
            <p:blipFill>
              <a:blip r:embed="rId8"/>
              <a:stretch>
                <a:fillRect/>
              </a:stretch>
            </p:blipFill>
            <p:spPr>
              <a:xfrm rot="20512044" flipH="1">
                <a:off x="1596039" y="4309665"/>
                <a:ext cx="2135297" cy="1114358"/>
              </a:xfrm>
              <a:prstGeom prst="rect">
                <a:avLst/>
              </a:prstGeom>
            </p:spPr>
          </p:pic>
          <p:sp>
            <p:nvSpPr>
              <p:cNvPr id="14" name="TextBox 13">
                <a:extLst>
                  <a:ext uri="{FF2B5EF4-FFF2-40B4-BE49-F238E27FC236}">
                    <a16:creationId xmlns:a16="http://schemas.microsoft.com/office/drawing/2014/main" id="{42765F52-D178-BACB-525F-8F80820214BD}"/>
                  </a:ext>
                </a:extLst>
              </p:cNvPr>
              <p:cNvSpPr txBox="1"/>
              <p:nvPr/>
            </p:nvSpPr>
            <p:spPr>
              <a:xfrm rot="20606455">
                <a:off x="3212515" y="4013690"/>
                <a:ext cx="422728" cy="113833"/>
              </a:xfrm>
              <a:prstGeom prst="rect">
                <a:avLst/>
              </a:prstGeom>
              <a:solidFill>
                <a:schemeClr val="bg1"/>
              </a:solidFill>
            </p:spPr>
            <p:txBody>
              <a:bodyPr wrap="square" lIns="0" tIns="0" rIns="0" bIns="0" rtlCol="0">
                <a:spAutoFit/>
              </a:bodyPr>
              <a:lstStyle/>
              <a:p>
                <a:r>
                  <a:rPr lang="en-US" altLang="ko-KR" sz="651" kern="800" dirty="0">
                    <a:latin typeface="Times New Roman" panose="02020603050405020304" pitchFamily="18" charset="0"/>
                    <a:cs typeface="Times New Roman" panose="02020603050405020304" pitchFamily="18" charset="0"/>
                  </a:rPr>
                  <a:t>IR dome</a:t>
                </a:r>
                <a:endParaRPr lang="ko-KR" altLang="en-US" sz="651" kern="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BCD133-E08F-F0B7-B053-5B2405098E34}"/>
                  </a:ext>
                </a:extLst>
              </p:cNvPr>
              <p:cNvSpPr txBox="1"/>
              <p:nvPr/>
            </p:nvSpPr>
            <p:spPr>
              <a:xfrm rot="20456405">
                <a:off x="3324254" y="4251176"/>
                <a:ext cx="395999" cy="227664"/>
              </a:xfrm>
              <a:prstGeom prst="rect">
                <a:avLst/>
              </a:prstGeom>
              <a:solidFill>
                <a:schemeClr val="bg1"/>
              </a:solidFill>
            </p:spPr>
            <p:txBody>
              <a:bodyPr wrap="square" lIns="0" tIns="0" rIns="0" bIns="0" rtlCol="0">
                <a:spAutoFit/>
              </a:bodyPr>
              <a:lstStyle/>
              <a:p>
                <a:pPr algn="ctr"/>
                <a:r>
                  <a:rPr lang="en-US" altLang="ko-KR" sz="651" kern="800" dirty="0">
                    <a:latin typeface="Times New Roman" panose="02020603050405020304" pitchFamily="18" charset="0"/>
                    <a:cs typeface="Times New Roman" panose="02020603050405020304" pitchFamily="18" charset="0"/>
                  </a:rPr>
                  <a:t>Secondary</a:t>
                </a:r>
                <a:br>
                  <a:rPr lang="en-US" altLang="ko-KR" sz="651" kern="800" dirty="0">
                    <a:latin typeface="Times New Roman" panose="02020603050405020304" pitchFamily="18" charset="0"/>
                    <a:cs typeface="Times New Roman" panose="02020603050405020304" pitchFamily="18" charset="0"/>
                  </a:rPr>
                </a:br>
                <a:r>
                  <a:rPr lang="en-US" altLang="ko-KR" sz="651" kern="800" dirty="0">
                    <a:latin typeface="Times New Roman" panose="02020603050405020304" pitchFamily="18" charset="0"/>
                    <a:cs typeface="Times New Roman" panose="02020603050405020304" pitchFamily="18" charset="0"/>
                  </a:rPr>
                  <a:t>mirror </a:t>
                </a:r>
                <a:endParaRPr lang="ko-KR" altLang="en-US" sz="651" kern="8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65EEAA9-C778-CDE3-6F59-0E4EF3857170}"/>
                  </a:ext>
                </a:extLst>
              </p:cNvPr>
              <p:cNvSpPr txBox="1"/>
              <p:nvPr/>
            </p:nvSpPr>
            <p:spPr>
              <a:xfrm rot="20456405">
                <a:off x="3446147" y="4738624"/>
                <a:ext cx="508093" cy="227664"/>
              </a:xfrm>
              <a:prstGeom prst="rect">
                <a:avLst/>
              </a:prstGeom>
              <a:solidFill>
                <a:schemeClr val="bg1"/>
              </a:solidFill>
            </p:spPr>
            <p:txBody>
              <a:bodyPr wrap="square" lIns="0" tIns="0" rIns="0" bIns="0" rtlCol="0">
                <a:spAutoFit/>
              </a:bodyPr>
              <a:lstStyle/>
              <a:p>
                <a:pPr algn="ctr"/>
                <a:r>
                  <a:rPr lang="en-US" altLang="ko-KR" sz="651" kern="800" dirty="0">
                    <a:latin typeface="Times New Roman" panose="02020603050405020304" pitchFamily="18" charset="0"/>
                    <a:cs typeface="Times New Roman" panose="02020603050405020304" pitchFamily="18" charset="0"/>
                  </a:rPr>
                  <a:t>Incident</a:t>
                </a:r>
                <a:br>
                  <a:rPr lang="en-US" altLang="ko-KR" sz="651" kern="800" dirty="0">
                    <a:latin typeface="Times New Roman" panose="02020603050405020304" pitchFamily="18" charset="0"/>
                    <a:cs typeface="Times New Roman" panose="02020603050405020304" pitchFamily="18" charset="0"/>
                  </a:rPr>
                </a:br>
                <a:r>
                  <a:rPr lang="en-US" altLang="ko-KR" sz="651" kern="800" dirty="0">
                    <a:latin typeface="Times New Roman" panose="02020603050405020304" pitchFamily="18" charset="0"/>
                    <a:cs typeface="Times New Roman" panose="02020603050405020304" pitchFamily="18" charset="0"/>
                  </a:rPr>
                  <a:t>radiation</a:t>
                </a:r>
                <a:endParaRPr lang="ko-KR" altLang="en-US" sz="651" kern="8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2C99EF7-E582-85A5-A135-317E9DCA8A95}"/>
                  </a:ext>
                </a:extLst>
              </p:cNvPr>
              <p:cNvSpPr txBox="1"/>
              <p:nvPr/>
            </p:nvSpPr>
            <p:spPr>
              <a:xfrm rot="20456405">
                <a:off x="2533398" y="4355394"/>
                <a:ext cx="415516" cy="122432"/>
              </a:xfrm>
              <a:prstGeom prst="rect">
                <a:avLst/>
              </a:prstGeom>
              <a:solidFill>
                <a:schemeClr val="bg1"/>
              </a:solidFill>
            </p:spPr>
            <p:txBody>
              <a:bodyPr wrap="square" lIns="0" tIns="0" rIns="0" bIns="0" rtlCol="0">
                <a:spAutoFit/>
              </a:bodyPr>
              <a:lstStyle/>
              <a:p>
                <a:pPr algn="ctr"/>
                <a:r>
                  <a:rPr lang="en-US" altLang="ko-KR" sz="700" kern="800" dirty="0">
                    <a:latin typeface="Times New Roman" panose="02020603050405020304" pitchFamily="18" charset="0"/>
                    <a:cs typeface="Times New Roman" panose="02020603050405020304" pitchFamily="18" charset="0"/>
                  </a:rPr>
                  <a:t>Reticle</a:t>
                </a:r>
                <a:endParaRPr lang="ko-KR" altLang="en-US" sz="700" kern="8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96068F0-9B83-5714-5217-E7A20892C425}"/>
                  </a:ext>
                </a:extLst>
              </p:cNvPr>
              <p:cNvSpPr txBox="1"/>
              <p:nvPr/>
            </p:nvSpPr>
            <p:spPr>
              <a:xfrm rot="20456405">
                <a:off x="1553864" y="4786979"/>
                <a:ext cx="415516" cy="113833"/>
              </a:xfrm>
              <a:prstGeom prst="rect">
                <a:avLst/>
              </a:prstGeom>
              <a:solidFill>
                <a:schemeClr val="bg1"/>
              </a:solidFill>
            </p:spPr>
            <p:txBody>
              <a:bodyPr wrap="square" lIns="0" tIns="0" rIns="0" bIns="0" rtlCol="0">
                <a:spAutoFit/>
              </a:bodyPr>
              <a:lstStyle/>
              <a:p>
                <a:pPr algn="ctr"/>
                <a:r>
                  <a:rPr lang="en-US" altLang="ko-KR" sz="651" kern="800" dirty="0">
                    <a:latin typeface="Times New Roman" panose="02020603050405020304" pitchFamily="18" charset="0"/>
                    <a:cs typeface="Times New Roman" panose="02020603050405020304" pitchFamily="18" charset="0"/>
                  </a:rPr>
                  <a:t>Detector</a:t>
                </a:r>
                <a:endParaRPr lang="ko-KR" altLang="en-US" sz="651" kern="8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AC0EFFA-991F-40BA-7E30-39424AF7ABAC}"/>
                  </a:ext>
                </a:extLst>
              </p:cNvPr>
              <p:cNvSpPr txBox="1"/>
              <p:nvPr/>
            </p:nvSpPr>
            <p:spPr>
              <a:xfrm rot="20456405">
                <a:off x="1498024" y="5115550"/>
                <a:ext cx="520731" cy="113833"/>
              </a:xfrm>
              <a:prstGeom prst="rect">
                <a:avLst/>
              </a:prstGeom>
              <a:solidFill>
                <a:schemeClr val="bg1"/>
              </a:solidFill>
            </p:spPr>
            <p:txBody>
              <a:bodyPr wrap="square" lIns="0" tIns="0" rIns="0" bIns="0" rtlCol="0">
                <a:spAutoFit/>
              </a:bodyPr>
              <a:lstStyle/>
              <a:p>
                <a:pPr algn="ctr"/>
                <a:r>
                  <a:rPr lang="en-US" altLang="ko-KR" sz="651" kern="800" dirty="0">
                    <a:latin typeface="Times New Roman" panose="02020603050405020304" pitchFamily="18" charset="0"/>
                    <a:cs typeface="Times New Roman" panose="02020603050405020304" pitchFamily="18" charset="0"/>
                  </a:rPr>
                  <a:t>Optical axis</a:t>
                </a:r>
                <a:endParaRPr lang="ko-KR" altLang="en-US" sz="651" kern="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8D19DEC-FDFC-24D3-A6C9-E9432454706D}"/>
                  </a:ext>
                </a:extLst>
              </p:cNvPr>
              <p:cNvSpPr txBox="1"/>
              <p:nvPr/>
            </p:nvSpPr>
            <p:spPr>
              <a:xfrm rot="20402624">
                <a:off x="1737769" y="5331684"/>
                <a:ext cx="360000" cy="227664"/>
              </a:xfrm>
              <a:prstGeom prst="rect">
                <a:avLst/>
              </a:prstGeom>
              <a:solidFill>
                <a:schemeClr val="bg1"/>
              </a:solidFill>
            </p:spPr>
            <p:txBody>
              <a:bodyPr wrap="square" lIns="0" tIns="0" rIns="0" bIns="0" rtlCol="0">
                <a:spAutoFit/>
              </a:bodyPr>
              <a:lstStyle/>
              <a:p>
                <a:pPr algn="ctr"/>
                <a:r>
                  <a:rPr lang="en-US" altLang="ko-KR" sz="651" kern="800" dirty="0">
                    <a:latin typeface="Times New Roman" panose="02020603050405020304" pitchFamily="18" charset="0"/>
                    <a:cs typeface="Times New Roman" panose="02020603050405020304" pitchFamily="18" charset="0"/>
                  </a:rPr>
                  <a:t>Primary</a:t>
                </a:r>
                <a:br>
                  <a:rPr lang="en-US" altLang="ko-KR" sz="651" kern="800" dirty="0">
                    <a:latin typeface="Times New Roman" panose="02020603050405020304" pitchFamily="18" charset="0"/>
                    <a:cs typeface="Times New Roman" panose="02020603050405020304" pitchFamily="18" charset="0"/>
                  </a:rPr>
                </a:br>
                <a:r>
                  <a:rPr lang="en-US" altLang="ko-KR" sz="651" kern="800" dirty="0">
                    <a:latin typeface="Times New Roman" panose="02020603050405020304" pitchFamily="18" charset="0"/>
                    <a:cs typeface="Times New Roman" panose="02020603050405020304" pitchFamily="18" charset="0"/>
                  </a:rPr>
                  <a:t>mirror</a:t>
                </a:r>
                <a:endParaRPr lang="ko-KR" altLang="en-US" sz="651" kern="800" dirty="0">
                  <a:latin typeface="Times New Roman" panose="02020603050405020304" pitchFamily="18" charset="0"/>
                  <a:cs typeface="Times New Roman" panose="02020603050405020304" pitchFamily="18" charset="0"/>
                </a:endParaRPr>
              </a:p>
            </p:txBody>
          </p:sp>
          <p:cxnSp>
            <p:nvCxnSpPr>
              <p:cNvPr id="21" name="직선 화살표 연결선 20">
                <a:extLst>
                  <a:ext uri="{FF2B5EF4-FFF2-40B4-BE49-F238E27FC236}">
                    <a16:creationId xmlns:a16="http://schemas.microsoft.com/office/drawing/2014/main" id="{94775B8A-0E7F-48CD-2BEA-42CE1DE1713F}"/>
                  </a:ext>
                </a:extLst>
              </p:cNvPr>
              <p:cNvCxnSpPr/>
              <p:nvPr/>
            </p:nvCxnSpPr>
            <p:spPr>
              <a:xfrm flipH="1">
                <a:off x="2555776" y="4653135"/>
                <a:ext cx="1810487" cy="576064"/>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BE7130FD-E801-07F0-92F1-C484671893C0}"/>
                  </a:ext>
                </a:extLst>
              </p:cNvPr>
              <p:cNvCxnSpPr/>
              <p:nvPr/>
            </p:nvCxnSpPr>
            <p:spPr>
              <a:xfrm flipH="1">
                <a:off x="2358804" y="4077071"/>
                <a:ext cx="1750609" cy="557012"/>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5C67C12-C8C7-BC34-2CEC-9A3B6D17F10F}"/>
                  </a:ext>
                </a:extLst>
              </p:cNvPr>
              <p:cNvSpPr txBox="1"/>
              <p:nvPr/>
            </p:nvSpPr>
            <p:spPr>
              <a:xfrm rot="20460000">
                <a:off x="3579443" y="3975798"/>
                <a:ext cx="578044" cy="174902"/>
              </a:xfrm>
              <a:prstGeom prst="rect">
                <a:avLst/>
              </a:prstGeom>
              <a:noFill/>
            </p:spPr>
            <p:txBody>
              <a:bodyPr wrap="none" lIns="0" tIns="0" rIns="0" bIns="0" rtlCol="0" anchor="ctr" anchorCtr="0">
                <a:spAutoFit/>
              </a:bodyPr>
              <a:lstStyle/>
              <a:p>
                <a:pPr algn="ctr"/>
                <a:r>
                  <a:rPr lang="en-US" altLang="ko-KR" sz="1000" dirty="0">
                    <a:solidFill>
                      <a:srgbClr val="C00000"/>
                    </a:solidFill>
                    <a:latin typeface="Times New Roman" panose="02020603050405020304" pitchFamily="18" charset="0"/>
                    <a:cs typeface="Times New Roman" panose="02020603050405020304" pitchFamily="18" charset="0"/>
                  </a:rPr>
                  <a:t>IR energy</a:t>
                </a:r>
                <a:endParaRPr lang="ko-KR" altLang="en-US" sz="1000" dirty="0">
                  <a:solidFill>
                    <a:srgbClr val="C000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7349515-FA1A-7229-32E2-EFC8F9EE3434}"/>
                  </a:ext>
                </a:extLst>
              </p:cNvPr>
              <p:cNvSpPr txBox="1"/>
              <p:nvPr/>
            </p:nvSpPr>
            <p:spPr>
              <a:xfrm rot="20460000">
                <a:off x="3829698" y="4553845"/>
                <a:ext cx="578044" cy="174902"/>
              </a:xfrm>
              <a:prstGeom prst="rect">
                <a:avLst/>
              </a:prstGeom>
              <a:noFill/>
            </p:spPr>
            <p:txBody>
              <a:bodyPr wrap="none" lIns="0" tIns="0" rIns="0" bIns="0" rtlCol="0" anchor="ctr" anchorCtr="0">
                <a:spAutoFit/>
              </a:bodyPr>
              <a:lstStyle/>
              <a:p>
                <a:pPr algn="ctr"/>
                <a:r>
                  <a:rPr lang="en-US" altLang="ko-KR" sz="1000" dirty="0">
                    <a:solidFill>
                      <a:srgbClr val="C00000"/>
                    </a:solidFill>
                    <a:latin typeface="Times New Roman" panose="02020603050405020304" pitchFamily="18" charset="0"/>
                    <a:cs typeface="Times New Roman" panose="02020603050405020304" pitchFamily="18" charset="0"/>
                  </a:rPr>
                  <a:t>IR energy</a:t>
                </a:r>
                <a:endParaRPr lang="ko-KR" altLang="en-US" sz="1000" dirty="0">
                  <a:solidFill>
                    <a:srgbClr val="C00000"/>
                  </a:solidFill>
                  <a:latin typeface="Times New Roman" panose="02020603050405020304" pitchFamily="18" charset="0"/>
                  <a:cs typeface="Times New Roman" panose="02020603050405020304" pitchFamily="18" charset="0"/>
                </a:endParaRPr>
              </a:p>
            </p:txBody>
          </p:sp>
        </p:grpSp>
        <p:cxnSp>
          <p:nvCxnSpPr>
            <p:cNvPr id="25" name="직선 화살표 연결선 24">
              <a:extLst>
                <a:ext uri="{FF2B5EF4-FFF2-40B4-BE49-F238E27FC236}">
                  <a16:creationId xmlns:a16="http://schemas.microsoft.com/office/drawing/2014/main" id="{BA06C7F2-3E4F-2A93-4CEC-A812271D04CB}"/>
                </a:ext>
              </a:extLst>
            </p:cNvPr>
            <p:cNvCxnSpPr/>
            <p:nvPr/>
          </p:nvCxnSpPr>
          <p:spPr>
            <a:xfrm flipV="1">
              <a:off x="4362299" y="2695493"/>
              <a:ext cx="1246948" cy="220925"/>
            </a:xfrm>
            <a:prstGeom prst="straightConnector1">
              <a:avLst/>
            </a:prstGeom>
            <a:ln>
              <a:solidFill>
                <a:schemeClr val="tx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9C6232D-7BBB-B64D-9991-7987371D5722}"/>
                </a:ext>
              </a:extLst>
            </p:cNvPr>
            <p:cNvCxnSpPr/>
            <p:nvPr/>
          </p:nvCxnSpPr>
          <p:spPr>
            <a:xfrm flipV="1">
              <a:off x="1819159" y="2628816"/>
              <a:ext cx="648072" cy="504056"/>
            </a:xfrm>
            <a:prstGeom prst="straightConnector1">
              <a:avLst/>
            </a:prstGeom>
            <a:ln>
              <a:solidFill>
                <a:srgbClr val="C00000"/>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7ECB21A-8FCC-EFB9-5671-08397596A99D}"/>
                </a:ext>
              </a:extLst>
            </p:cNvPr>
            <p:cNvCxnSpPr/>
            <p:nvPr/>
          </p:nvCxnSpPr>
          <p:spPr>
            <a:xfrm>
              <a:off x="1894908" y="3488331"/>
              <a:ext cx="792088" cy="72008"/>
            </a:xfrm>
            <a:prstGeom prst="straightConnector1">
              <a:avLst/>
            </a:prstGeom>
            <a:ln>
              <a:solidFill>
                <a:srgbClr val="C00000"/>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모서리가 둥근 직사각형 2">
              <a:extLst>
                <a:ext uri="{FF2B5EF4-FFF2-40B4-BE49-F238E27FC236}">
                  <a16:creationId xmlns:a16="http://schemas.microsoft.com/office/drawing/2014/main" id="{42F1C32D-6245-4ED7-6CF5-D611BBEA3B53}"/>
                </a:ext>
              </a:extLst>
            </p:cNvPr>
            <p:cNvSpPr/>
            <p:nvPr/>
          </p:nvSpPr>
          <p:spPr>
            <a:xfrm>
              <a:off x="1691680" y="3258791"/>
              <a:ext cx="144016" cy="216024"/>
            </a:xfrm>
            <a:prstGeom prst="roundRect">
              <a:avLst/>
            </a:prstGeom>
            <a:noFill/>
            <a:ln w="127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491C58DA-3E16-F3CD-A05C-3CB3F880769F}"/>
              </a:ext>
            </a:extLst>
          </p:cNvPr>
          <p:cNvSpPr txBox="1"/>
          <p:nvPr/>
        </p:nvSpPr>
        <p:spPr>
          <a:xfrm>
            <a:off x="362594" y="1156300"/>
            <a:ext cx="10989584" cy="1703030"/>
          </a:xfrm>
          <a:prstGeom prst="rect">
            <a:avLst/>
          </a:prstGeom>
          <a:noFill/>
        </p:spPr>
        <p:txBody>
          <a:bodyPr wrap="square" rtlCol="0">
            <a:spAutoFit/>
          </a:bodyPr>
          <a:lstStyle/>
          <a:p>
            <a:pPr algn="just">
              <a:lnSpc>
                <a:spcPct val="150000"/>
              </a:lnSpc>
            </a:pPr>
            <a:r>
              <a:rPr lang="en-US" altLang="ko-KR" dirty="0">
                <a:latin typeface="Arial" panose="020B0604020202020204" pitchFamily="34" charset="0"/>
                <a:cs typeface="Arial" panose="020B0604020202020204" pitchFamily="34" charset="0"/>
              </a:rPr>
              <a:t>- On the modern battlefield, stealth technology is a key element for aircraft survival.</a:t>
            </a:r>
          </a:p>
          <a:p>
            <a:pPr algn="just">
              <a:lnSpc>
                <a:spcPct val="150000"/>
              </a:lnSpc>
            </a:pPr>
            <a:r>
              <a:rPr lang="en-US" altLang="ko-KR" dirty="0">
                <a:latin typeface="Arial" panose="020B0604020202020204" pitchFamily="34" charset="0"/>
                <a:cs typeface="Arial" panose="020B0604020202020204" pitchFamily="34" charset="0"/>
              </a:rPr>
              <a:t>- The survivability of the aircrafts is seriously threatened by the infrared (IR) thermal radiation emitted from the aircraft engine exhaust system.</a:t>
            </a:r>
          </a:p>
          <a:p>
            <a:pPr algn="just">
              <a:lnSpc>
                <a:spcPct val="150000"/>
              </a:lnSpc>
            </a:pPr>
            <a:r>
              <a:rPr lang="en-US" altLang="ko-KR" dirty="0">
                <a:latin typeface="Arial" panose="020B0604020202020204" pitchFamily="34" charset="0"/>
                <a:cs typeface="Arial" panose="020B0604020202020204" pitchFamily="34" charset="0"/>
              </a:rPr>
              <a:t>- 70 % ~ 80 % damaged aircrafts were destroyed by IR guided missiles in recent local wars.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914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1. Introduction</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30" name="TextBox 29">
            <a:extLst>
              <a:ext uri="{FF2B5EF4-FFF2-40B4-BE49-F238E27FC236}">
                <a16:creationId xmlns:a16="http://schemas.microsoft.com/office/drawing/2014/main" id="{491C58DA-3E16-F3CD-A05C-3CB3F880769F}"/>
              </a:ext>
            </a:extLst>
          </p:cNvPr>
          <p:cNvSpPr txBox="1"/>
          <p:nvPr/>
        </p:nvSpPr>
        <p:spPr>
          <a:xfrm>
            <a:off x="437745" y="1177778"/>
            <a:ext cx="9359060" cy="2308324"/>
          </a:xfrm>
          <a:prstGeom prst="rect">
            <a:avLst/>
          </a:prstGeom>
          <a:noFill/>
        </p:spPr>
        <p:txBody>
          <a:bodyPr wrap="square" rtlCol="0">
            <a:spAutoFit/>
          </a:bodyPr>
          <a:lstStyle/>
          <a:p>
            <a:pPr algn="just"/>
            <a:r>
              <a:rPr lang="en-US" altLang="ko-KR" dirty="0">
                <a:latin typeface="Arial" panose="020B0604020202020204" pitchFamily="34" charset="0"/>
                <a:cs typeface="Arial" panose="020B0604020202020204" pitchFamily="34" charset="0"/>
              </a:rPr>
              <a:t>The IR thermal radiation is mainly composed of </a:t>
            </a:r>
            <a:r>
              <a:rPr lang="en-US" altLang="ko-KR" dirty="0">
                <a:solidFill>
                  <a:schemeClr val="accent1"/>
                </a:solidFill>
                <a:latin typeface="Arial" panose="020B0604020202020204" pitchFamily="34" charset="0"/>
                <a:cs typeface="Arial" panose="020B0604020202020204" pitchFamily="34" charset="0"/>
              </a:rPr>
              <a:t>two parts</a:t>
            </a:r>
          </a:p>
          <a:p>
            <a:pPr algn="just"/>
            <a:endParaRPr lang="en-US" altLang="ko-KR" dirty="0">
              <a:latin typeface="Arial" panose="020B0604020202020204" pitchFamily="34" charset="0"/>
              <a:cs typeface="Arial" panose="020B0604020202020204" pitchFamily="34" charset="0"/>
            </a:endParaRPr>
          </a:p>
          <a:p>
            <a:pPr marL="342900" indent="-342900" algn="just">
              <a:buAutoNum type="arabicPeriod"/>
            </a:pPr>
            <a:r>
              <a:rPr lang="en-US" altLang="ko-KR" dirty="0">
                <a:latin typeface="Arial" panose="020B0604020202020204" pitchFamily="34" charset="0"/>
                <a:cs typeface="Arial" panose="020B0604020202020204" pitchFamily="34" charset="0"/>
              </a:rPr>
              <a:t>The thermal radiation from </a:t>
            </a:r>
            <a:r>
              <a:rPr lang="en-US" altLang="ko-KR" dirty="0">
                <a:solidFill>
                  <a:schemeClr val="accent1"/>
                </a:solidFill>
                <a:latin typeface="Arial" panose="020B0604020202020204" pitchFamily="34" charset="0"/>
                <a:cs typeface="Arial" panose="020B0604020202020204" pitchFamily="34" charset="0"/>
              </a:rPr>
              <a:t>the exhaust system of aero-engine</a:t>
            </a:r>
          </a:p>
          <a:p>
            <a:pPr algn="just"/>
            <a:r>
              <a:rPr lang="en-US" altLang="ko-KR" dirty="0">
                <a:latin typeface="Arial" panose="020B0604020202020204" pitchFamily="34" charset="0"/>
                <a:cs typeface="Arial" panose="020B0604020202020204" pitchFamily="34" charset="0"/>
              </a:rPr>
              <a:t>     - The high-temperature cavity of exhaust nozzle </a:t>
            </a:r>
          </a:p>
          <a:p>
            <a:pPr algn="just"/>
            <a:r>
              <a:rPr lang="en-US" altLang="ko-KR" dirty="0">
                <a:latin typeface="Arial" panose="020B0604020202020204" pitchFamily="34" charset="0"/>
                <a:cs typeface="Arial" panose="020B0604020202020204" pitchFamily="34" charset="0"/>
              </a:rPr>
              <a:t>     - The thermal exhaust plume</a:t>
            </a:r>
          </a:p>
          <a:p>
            <a:pPr algn="just"/>
            <a:r>
              <a:rPr lang="en-US" altLang="ko-KR" dirty="0">
                <a:latin typeface="Arial" panose="020B0604020202020204" pitchFamily="34" charset="0"/>
                <a:cs typeface="Arial" panose="020B0604020202020204" pitchFamily="34" charset="0"/>
              </a:rPr>
              <a:t>2. The </a:t>
            </a:r>
            <a:r>
              <a:rPr lang="en-US" altLang="ko-KR" dirty="0">
                <a:solidFill>
                  <a:schemeClr val="accent1"/>
                </a:solidFill>
                <a:latin typeface="Arial" panose="020B0604020202020204" pitchFamily="34" charset="0"/>
                <a:cs typeface="Arial" panose="020B0604020202020204" pitchFamily="34" charset="0"/>
              </a:rPr>
              <a:t>aircraft skin</a:t>
            </a:r>
          </a:p>
          <a:p>
            <a:pPr algn="just"/>
            <a:r>
              <a:rPr lang="en-US" altLang="ko-KR" dirty="0">
                <a:solidFill>
                  <a:schemeClr val="accent1"/>
                </a:solidFill>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The thermal radiation of the skin itself</a:t>
            </a:r>
          </a:p>
          <a:p>
            <a:pPr algn="just"/>
            <a:r>
              <a:rPr lang="en-US" altLang="ko-KR" dirty="0">
                <a:latin typeface="Arial" panose="020B0604020202020204" pitchFamily="34" charset="0"/>
                <a:cs typeface="Arial" panose="020B0604020202020204" pitchFamily="34" charset="0"/>
              </a:rPr>
              <a:t>     - The input radiation of the skin reflecting</a:t>
            </a:r>
          </a:p>
        </p:txBody>
      </p:sp>
      <p:sp>
        <p:nvSpPr>
          <p:cNvPr id="3" name="Rectangle 2">
            <a:extLst>
              <a:ext uri="{FF2B5EF4-FFF2-40B4-BE49-F238E27FC236}">
                <a16:creationId xmlns:a16="http://schemas.microsoft.com/office/drawing/2014/main" id="{37880DC4-9C99-7E36-867E-CED62A179270}"/>
              </a:ext>
            </a:extLst>
          </p:cNvPr>
          <p:cNvSpPr>
            <a:spLocks noChangeArrowheads="1"/>
          </p:cNvSpPr>
          <p:nvPr/>
        </p:nvSpPr>
        <p:spPr bwMode="auto">
          <a:xfrm>
            <a:off x="7373566" y="6430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35" name="그룹 34">
            <a:extLst>
              <a:ext uri="{FF2B5EF4-FFF2-40B4-BE49-F238E27FC236}">
                <a16:creationId xmlns:a16="http://schemas.microsoft.com/office/drawing/2014/main" id="{8F66767F-4E4F-1EF2-62DC-860CFE4359A3}"/>
              </a:ext>
            </a:extLst>
          </p:cNvPr>
          <p:cNvGrpSpPr/>
          <p:nvPr/>
        </p:nvGrpSpPr>
        <p:grpSpPr>
          <a:xfrm>
            <a:off x="7476652" y="985207"/>
            <a:ext cx="4223570" cy="1915668"/>
            <a:chOff x="7022254" y="1216255"/>
            <a:chExt cx="5738292" cy="2595462"/>
          </a:xfrm>
        </p:grpSpPr>
        <p:pic>
          <p:nvPicPr>
            <p:cNvPr id="1025" name="_x414105784">
              <a:extLst>
                <a:ext uri="{FF2B5EF4-FFF2-40B4-BE49-F238E27FC236}">
                  <a16:creationId xmlns:a16="http://schemas.microsoft.com/office/drawing/2014/main" id="{B8AA478C-1153-4E62-27AF-3C0CADFA3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218" y="1216255"/>
              <a:ext cx="4170363" cy="244951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A902DE6-2B74-CBB5-1077-C2767057B89C}"/>
                </a:ext>
              </a:extLst>
            </p:cNvPr>
            <p:cNvSpPr txBox="1"/>
            <p:nvPr/>
          </p:nvSpPr>
          <p:spPr>
            <a:xfrm>
              <a:off x="7022254" y="3436422"/>
              <a:ext cx="5738292" cy="375295"/>
            </a:xfrm>
            <a:prstGeom prst="rect">
              <a:avLst/>
            </a:prstGeom>
            <a:noFill/>
          </p:spPr>
          <p:txBody>
            <a:bodyPr wrap="square">
              <a:spAutoFit/>
            </a:bodyPr>
            <a:lstStyle/>
            <a:p>
              <a:pPr algn="ctr"/>
              <a:r>
                <a:rPr lang="en-US" altLang="ko-KR" sz="1200" dirty="0">
                  <a:latin typeface="Arial" panose="020B0604020202020204" pitchFamily="34" charset="0"/>
                  <a:cs typeface="Arial" panose="020B0604020202020204" pitchFamily="34" charset="0"/>
                </a:rPr>
                <a:t>&lt;</a:t>
              </a:r>
              <a:r>
                <a:rPr lang="ko-KR" altLang="en-US" sz="1200" dirty="0" err="1">
                  <a:latin typeface="Arial" panose="020B0604020202020204" pitchFamily="34" charset="0"/>
                  <a:cs typeface="Arial" panose="020B0604020202020204" pitchFamily="34" charset="0"/>
                </a:rPr>
                <a:t>Infrared</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signals</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emitted</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from</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aircraft</a:t>
              </a:r>
              <a:r>
                <a:rPr lang="en-US" altLang="ko-KR" sz="1200" dirty="0">
                  <a:latin typeface="Arial" panose="020B0604020202020204" pitchFamily="34" charset="0"/>
                  <a:cs typeface="Arial" panose="020B0604020202020204" pitchFamily="34" charset="0"/>
                </a:rPr>
                <a:t>&gt;</a:t>
              </a:r>
              <a:endParaRPr lang="ko-KR" altLang="en-US" sz="1200" dirty="0">
                <a:latin typeface="Arial" panose="020B0604020202020204" pitchFamily="34" charset="0"/>
                <a:cs typeface="Arial" panose="020B0604020202020204" pitchFamily="34" charset="0"/>
              </a:endParaRPr>
            </a:p>
          </p:txBody>
        </p:sp>
      </p:grpSp>
      <p:sp>
        <p:nvSpPr>
          <p:cNvPr id="36" name="Rectangle 4">
            <a:extLst>
              <a:ext uri="{FF2B5EF4-FFF2-40B4-BE49-F238E27FC236}">
                <a16:creationId xmlns:a16="http://schemas.microsoft.com/office/drawing/2014/main" id="{681B8284-2677-F81A-4EFD-D07685E5E62F}"/>
              </a:ext>
            </a:extLst>
          </p:cNvPr>
          <p:cNvSpPr>
            <a:spLocks noChangeArrowheads="1"/>
          </p:cNvSpPr>
          <p:nvPr/>
        </p:nvSpPr>
        <p:spPr bwMode="auto">
          <a:xfrm>
            <a:off x="5449824" y="34486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413106080">
            <a:extLst>
              <a:ext uri="{FF2B5EF4-FFF2-40B4-BE49-F238E27FC236}">
                <a16:creationId xmlns:a16="http://schemas.microsoft.com/office/drawing/2014/main" id="{C012D454-89D2-C99B-1BBE-39CA938DB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20" y="3641168"/>
            <a:ext cx="4940149" cy="261314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49DA4B3-7E77-FDB3-DDF4-C179682B5C46}"/>
              </a:ext>
            </a:extLst>
          </p:cNvPr>
          <p:cNvSpPr txBox="1"/>
          <p:nvPr/>
        </p:nvSpPr>
        <p:spPr>
          <a:xfrm>
            <a:off x="5905807" y="4013987"/>
            <a:ext cx="6395754" cy="646331"/>
          </a:xfrm>
          <a:prstGeom prst="rect">
            <a:avLst/>
          </a:prstGeom>
          <a:noFill/>
        </p:spPr>
        <p:txBody>
          <a:bodyPr wrap="square">
            <a:spAutoFit/>
          </a:bodyPr>
          <a:lstStyle/>
          <a:p>
            <a:r>
              <a:rPr lang="en-US" altLang="ko-KR" dirty="0"/>
              <a:t>IR</a:t>
            </a:r>
            <a:r>
              <a:rPr lang="ko-KR" altLang="en-US" dirty="0"/>
              <a:t> </a:t>
            </a:r>
            <a:r>
              <a:rPr lang="ko-KR" altLang="en-US" dirty="0" err="1"/>
              <a:t>signal</a:t>
            </a:r>
            <a:r>
              <a:rPr lang="ko-KR" altLang="en-US" dirty="0"/>
              <a:t> </a:t>
            </a:r>
            <a:r>
              <a:rPr lang="ko-KR" altLang="en-US" dirty="0" err="1"/>
              <a:t>from</a:t>
            </a:r>
            <a:r>
              <a:rPr lang="ko-KR" altLang="en-US" dirty="0"/>
              <a:t> </a:t>
            </a:r>
            <a:r>
              <a:rPr lang="ko-KR" altLang="en-US" dirty="0" err="1"/>
              <a:t>the</a:t>
            </a:r>
            <a:r>
              <a:rPr lang="ko-KR" altLang="en-US" dirty="0"/>
              <a:t> </a:t>
            </a:r>
            <a:r>
              <a:rPr lang="ko-KR" altLang="en-US" dirty="0" err="1"/>
              <a:t>propulsion</a:t>
            </a:r>
            <a:r>
              <a:rPr lang="ko-KR" altLang="en-US" dirty="0"/>
              <a:t> </a:t>
            </a:r>
            <a:r>
              <a:rPr lang="ko-KR" altLang="en-US" dirty="0" err="1"/>
              <a:t>system</a:t>
            </a:r>
            <a:r>
              <a:rPr lang="ko-KR" altLang="en-US" dirty="0"/>
              <a:t> </a:t>
            </a:r>
            <a:r>
              <a:rPr lang="ko-KR" altLang="en-US" dirty="0" err="1"/>
              <a:t>is</a:t>
            </a:r>
            <a:r>
              <a:rPr lang="ko-KR" altLang="en-US" dirty="0"/>
              <a:t> </a:t>
            </a:r>
            <a:r>
              <a:rPr lang="ko-KR" altLang="en-US" dirty="0" err="1"/>
              <a:t>measured</a:t>
            </a:r>
            <a:r>
              <a:rPr lang="ko-KR" altLang="en-US" dirty="0"/>
              <a:t> </a:t>
            </a:r>
            <a:r>
              <a:rPr lang="ko-KR" altLang="en-US" dirty="0" err="1"/>
              <a:t>the</a:t>
            </a:r>
            <a:r>
              <a:rPr lang="ko-KR" altLang="en-US" dirty="0"/>
              <a:t> </a:t>
            </a:r>
            <a:r>
              <a:rPr lang="ko-KR" altLang="en-US" dirty="0" err="1"/>
              <a:t>strongest</a:t>
            </a:r>
            <a:r>
              <a:rPr lang="en-US" altLang="ko-KR" dirty="0"/>
              <a:t>.</a:t>
            </a:r>
          </a:p>
          <a:p>
            <a:r>
              <a:rPr lang="en-US" altLang="ko-KR" dirty="0"/>
              <a:t>IR guided missiles mainly detect and pursue such 3-5 </a:t>
            </a:r>
            <a:r>
              <a:rPr lang="en-US" altLang="ko-KR" dirty="0" err="1"/>
              <a:t>μm</a:t>
            </a:r>
            <a:r>
              <a:rPr lang="en-US" altLang="ko-KR" dirty="0"/>
              <a:t> signals.</a:t>
            </a:r>
            <a:endParaRPr lang="ko-KR" altLang="en-US" dirty="0"/>
          </a:p>
        </p:txBody>
      </p:sp>
      <p:sp>
        <p:nvSpPr>
          <p:cNvPr id="39" name="타원 38">
            <a:extLst>
              <a:ext uri="{FF2B5EF4-FFF2-40B4-BE49-F238E27FC236}">
                <a16:creationId xmlns:a16="http://schemas.microsoft.com/office/drawing/2014/main" id="{46455447-70AB-37BE-AC67-4A66CD173E28}"/>
              </a:ext>
            </a:extLst>
          </p:cNvPr>
          <p:cNvSpPr/>
          <p:nvPr/>
        </p:nvSpPr>
        <p:spPr>
          <a:xfrm>
            <a:off x="4146099" y="4947739"/>
            <a:ext cx="1510170" cy="146163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D704619A-032E-6F9D-9041-46C2A811A248}"/>
              </a:ext>
            </a:extLst>
          </p:cNvPr>
          <p:cNvSpPr txBox="1"/>
          <p:nvPr/>
        </p:nvSpPr>
        <p:spPr>
          <a:xfrm>
            <a:off x="5905807" y="3498393"/>
            <a:ext cx="3390287" cy="461665"/>
          </a:xfrm>
          <a:prstGeom prst="rect">
            <a:avLst/>
          </a:prstGeom>
          <a:noFill/>
        </p:spPr>
        <p:txBody>
          <a:bodyPr wrap="square">
            <a:spAutoFit/>
          </a:bodyPr>
          <a:lstStyle/>
          <a:p>
            <a:r>
              <a:rPr lang="en-US" altLang="ko-KR" sz="2400" b="1" dirty="0">
                <a:solidFill>
                  <a:srgbClr val="FF0000"/>
                </a:solidFill>
              </a:rPr>
              <a:t>=&gt; </a:t>
            </a:r>
            <a:r>
              <a:rPr lang="en-US" altLang="ko-KR" dirty="0">
                <a:latin typeface="Arial" panose="020B0604020202020204" pitchFamily="34" charset="0"/>
                <a:cs typeface="Arial" panose="020B0604020202020204" pitchFamily="34" charset="0"/>
              </a:rPr>
              <a:t>T</a:t>
            </a:r>
            <a:r>
              <a:rPr lang="ko-KR" altLang="en-US" dirty="0" err="1">
                <a:latin typeface="Arial" panose="020B0604020202020204" pitchFamily="34" charset="0"/>
                <a:cs typeface="Arial" panose="020B0604020202020204" pitchFamily="34" charset="0"/>
              </a:rPr>
              <a:t>he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rear</a:t>
            </a:r>
            <a:r>
              <a:rPr lang="ko-KR" altLang="en-US" dirty="0">
                <a:latin typeface="Arial" panose="020B0604020202020204" pitchFamily="34" charset="0"/>
                <a:cs typeface="Arial" panose="020B0604020202020204" pitchFamily="34" charset="0"/>
              </a:rPr>
              <a:t> of </a:t>
            </a:r>
            <a:r>
              <a:rPr lang="ko-KR" altLang="en-US" dirty="0" err="1">
                <a:latin typeface="Arial" panose="020B0604020202020204" pitchFamily="34" charset="0"/>
                <a:cs typeface="Arial" panose="020B0604020202020204" pitchFamily="34" charset="0"/>
              </a:rPr>
              <a:t>the</a:t>
            </a:r>
            <a:r>
              <a:rPr lang="ko-KR" altLang="en-US" dirty="0">
                <a:latin typeface="Arial" panose="020B0604020202020204" pitchFamily="34" charset="0"/>
                <a:cs typeface="Arial" panose="020B0604020202020204" pitchFamily="34" charset="0"/>
              </a:rPr>
              <a:t> </a:t>
            </a:r>
            <a:r>
              <a:rPr lang="ko-KR" altLang="en-US" dirty="0" err="1">
                <a:latin typeface="Arial" panose="020B0604020202020204" pitchFamily="34" charset="0"/>
                <a:cs typeface="Arial" panose="020B0604020202020204" pitchFamily="34" charset="0"/>
              </a:rPr>
              <a:t>aircraft</a:t>
            </a:r>
            <a:endParaRPr lang="ko-KR" altLang="en-US" dirty="0">
              <a:latin typeface="Arial" panose="020B0604020202020204" pitchFamily="34" charset="0"/>
              <a:cs typeface="Arial" panose="020B0604020202020204" pitchFamily="34" charset="0"/>
            </a:endParaRPr>
          </a:p>
        </p:txBody>
      </p:sp>
      <p:grpSp>
        <p:nvGrpSpPr>
          <p:cNvPr id="43" name="그룹 42">
            <a:extLst>
              <a:ext uri="{FF2B5EF4-FFF2-40B4-BE49-F238E27FC236}">
                <a16:creationId xmlns:a16="http://schemas.microsoft.com/office/drawing/2014/main" id="{271DEE40-B9BE-DF3C-02A7-0520DB60BE2D}"/>
              </a:ext>
            </a:extLst>
          </p:cNvPr>
          <p:cNvGrpSpPr/>
          <p:nvPr/>
        </p:nvGrpSpPr>
        <p:grpSpPr>
          <a:xfrm>
            <a:off x="6807826" y="4947739"/>
            <a:ext cx="7087817" cy="1229039"/>
            <a:chOff x="6645461" y="4971605"/>
            <a:chExt cx="7087817" cy="1229039"/>
          </a:xfrm>
        </p:grpSpPr>
        <p:sp>
          <p:nvSpPr>
            <p:cNvPr id="34" name="TextBox 33">
              <a:extLst>
                <a:ext uri="{FF2B5EF4-FFF2-40B4-BE49-F238E27FC236}">
                  <a16:creationId xmlns:a16="http://schemas.microsoft.com/office/drawing/2014/main" id="{A9117945-F011-C64C-0896-64B6EF6C97B3}"/>
                </a:ext>
              </a:extLst>
            </p:cNvPr>
            <p:cNvSpPr txBox="1"/>
            <p:nvPr/>
          </p:nvSpPr>
          <p:spPr>
            <a:xfrm>
              <a:off x="6645461" y="5091125"/>
              <a:ext cx="7087817" cy="923330"/>
            </a:xfrm>
            <a:prstGeom prst="rect">
              <a:avLst/>
            </a:prstGeom>
            <a:noFill/>
          </p:spPr>
          <p:txBody>
            <a:bodyPr wrap="square">
              <a:spAutoFit/>
            </a:bodyPr>
            <a:lstStyle/>
            <a:p>
              <a:r>
                <a:rPr lang="ko-KR" altLang="en-US" dirty="0">
                  <a:latin typeface="Arial" panose="020B0604020202020204" pitchFamily="34" charset="0"/>
                  <a:cs typeface="Arial" panose="020B0604020202020204" pitchFamily="34" charset="0"/>
                </a:rPr>
                <a:t>IR </a:t>
              </a:r>
              <a:r>
                <a:rPr lang="ko-KR" altLang="en-US" dirty="0" err="1">
                  <a:latin typeface="Arial" panose="020B0604020202020204" pitchFamily="34" charset="0"/>
                  <a:cs typeface="Arial" panose="020B0604020202020204" pitchFamily="34" charset="0"/>
                </a:rPr>
                <a:t>radiation</a:t>
              </a:r>
              <a:r>
                <a:rPr lang="ko-KR" altLang="en-US" dirty="0">
                  <a:latin typeface="Arial" panose="020B0604020202020204" pitchFamily="34" charset="0"/>
                  <a:cs typeface="Arial" panose="020B0604020202020204" pitchFamily="34" charset="0"/>
                </a:rPr>
                <a:t> </a:t>
              </a:r>
              <a:endParaRPr lang="en-US" altLang="ko-KR" dirty="0">
                <a:latin typeface="Arial" panose="020B0604020202020204" pitchFamily="34" charset="0"/>
                <a:cs typeface="Arial" panose="020B0604020202020204" pitchFamily="34" charset="0"/>
              </a:endParaRPr>
            </a:p>
            <a:p>
              <a:r>
                <a:rPr lang="ko-KR" altLang="en-US" dirty="0" err="1">
                  <a:latin typeface="Arial" panose="020B0604020202020204" pitchFamily="34" charset="0"/>
                  <a:cs typeface="Arial" panose="020B0604020202020204" pitchFamily="34" charset="0"/>
                </a:rPr>
                <a:t>in</a:t>
              </a:r>
              <a:r>
                <a:rPr lang="ko-KR" altLang="en-US" dirty="0">
                  <a:latin typeface="Arial" panose="020B0604020202020204" pitchFamily="34" charset="0"/>
                  <a:cs typeface="Arial" panose="020B0604020202020204" pitchFamily="34" charset="0"/>
                </a:rPr>
                <a:t> </a:t>
              </a:r>
              <a:r>
                <a:rPr lang="ko-KR" altLang="en-US" b="1" dirty="0">
                  <a:latin typeface="Arial" panose="020B0604020202020204" pitchFamily="34" charset="0"/>
                  <a:cs typeface="Arial" panose="020B0604020202020204" pitchFamily="34" charset="0"/>
                </a:rPr>
                <a:t>3–5 </a:t>
              </a:r>
              <a:r>
                <a:rPr lang="ko-KR" altLang="en-US" b="1" dirty="0" err="1">
                  <a:latin typeface="Arial" panose="020B0604020202020204" pitchFamily="34" charset="0"/>
                  <a:cs typeface="Arial" panose="020B0604020202020204" pitchFamily="34" charset="0"/>
                </a:rPr>
                <a:t>μm</a:t>
              </a:r>
              <a:r>
                <a:rPr lang="ko-KR" altLang="en-US" b="1"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aero-engine exhaust system </a:t>
              </a:r>
            </a:p>
            <a:p>
              <a:r>
                <a:rPr lang="en-US" altLang="ko-KR" dirty="0">
                  <a:latin typeface="Arial" panose="020B0604020202020204" pitchFamily="34" charset="0"/>
                  <a:cs typeface="Arial" panose="020B0604020202020204" pitchFamily="34" charset="0"/>
                </a:rPr>
                <a:t>in </a:t>
              </a:r>
              <a:r>
                <a:rPr lang="en-US" altLang="ko-KR" b="1" dirty="0">
                  <a:latin typeface="Arial" panose="020B0604020202020204" pitchFamily="34" charset="0"/>
                  <a:cs typeface="Arial" panose="020B0604020202020204" pitchFamily="34" charset="0"/>
                </a:rPr>
                <a:t>8-14 </a:t>
              </a:r>
              <a:r>
                <a:rPr lang="ko-KR" altLang="en-US" b="1" dirty="0" err="1">
                  <a:latin typeface="Arial" panose="020B0604020202020204" pitchFamily="34" charset="0"/>
                  <a:cs typeface="Arial" panose="020B0604020202020204" pitchFamily="34" charset="0"/>
                </a:rPr>
                <a:t>μm</a:t>
              </a:r>
              <a:r>
                <a:rPr lang="ko-KR" altLang="en-US" b="1"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aircraft skin </a:t>
              </a:r>
              <a:endParaRPr lang="ko-KR" altLang="en-US"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45B17C5-72AB-CF20-F58C-8D6A0D30D998}"/>
                </a:ext>
              </a:extLst>
            </p:cNvPr>
            <p:cNvSpPr txBox="1"/>
            <p:nvPr/>
          </p:nvSpPr>
          <p:spPr>
            <a:xfrm>
              <a:off x="6645461" y="4971605"/>
              <a:ext cx="4352544" cy="1229039"/>
            </a:xfrm>
            <a:prstGeom prst="rect">
              <a:avLst/>
            </a:prstGeom>
            <a:noFill/>
            <a:ln w="28575">
              <a:solidFill>
                <a:srgbClr val="33486F"/>
              </a:solidFill>
              <a:prstDash val="sysDash"/>
            </a:ln>
          </p:spPr>
          <p:txBody>
            <a:bodyPr wrap="square" rtlCol="0">
              <a:spAutoFit/>
            </a:bodyPr>
            <a:lstStyle/>
            <a:p>
              <a:endParaRPr lang="ko-KR" altLang="en-US" dirty="0"/>
            </a:p>
          </p:txBody>
        </p:sp>
      </p:grpSp>
    </p:spTree>
    <p:extLst>
      <p:ext uri="{BB962C8B-B14F-4D97-AF65-F5344CB8AC3E}">
        <p14:creationId xmlns:p14="http://schemas.microsoft.com/office/powerpoint/2010/main" val="2512443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1. Introduction</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sp>
        <p:nvSpPr>
          <p:cNvPr id="7" name="TextBox 6">
            <a:extLst>
              <a:ext uri="{FF2B5EF4-FFF2-40B4-BE49-F238E27FC236}">
                <a16:creationId xmlns:a16="http://schemas.microsoft.com/office/drawing/2014/main" id="{E5AB8003-33F6-7695-2D09-D26ABF16F036}"/>
              </a:ext>
            </a:extLst>
          </p:cNvPr>
          <p:cNvSpPr txBox="1"/>
          <p:nvPr/>
        </p:nvSpPr>
        <p:spPr>
          <a:xfrm>
            <a:off x="703195" y="5581148"/>
            <a:ext cx="6541267" cy="461665"/>
          </a:xfrm>
          <a:prstGeom prst="rect">
            <a:avLst/>
          </a:prstGeom>
          <a:noFill/>
          <a:ln w="28575">
            <a:solidFill>
              <a:schemeClr val="tx1"/>
            </a:solidFill>
          </a:ln>
        </p:spPr>
        <p:txBody>
          <a:bodyPr wrap="square" rtlCol="0">
            <a:spAutoFit/>
          </a:bodyPr>
          <a:lstStyle/>
          <a:p>
            <a:r>
              <a:rPr lang="en-US" altLang="ko-KR" sz="2400" b="1" dirty="0">
                <a:latin typeface="Arial" panose="020B0604020202020204" pitchFamily="34" charset="0"/>
                <a:cs typeface="Arial" panose="020B0604020202020204" pitchFamily="34" charset="0"/>
              </a:rPr>
              <a:t>AIRST : Aerosol infrared stealth technology</a:t>
            </a:r>
          </a:p>
        </p:txBody>
      </p:sp>
      <p:sp>
        <p:nvSpPr>
          <p:cNvPr id="10" name="TextBox 9">
            <a:extLst>
              <a:ext uri="{FF2B5EF4-FFF2-40B4-BE49-F238E27FC236}">
                <a16:creationId xmlns:a16="http://schemas.microsoft.com/office/drawing/2014/main" id="{01709C9B-71B0-89D5-CFA2-2C6888796467}"/>
              </a:ext>
            </a:extLst>
          </p:cNvPr>
          <p:cNvSpPr txBox="1"/>
          <p:nvPr/>
        </p:nvSpPr>
        <p:spPr>
          <a:xfrm>
            <a:off x="288908" y="1064690"/>
            <a:ext cx="6059360" cy="1323439"/>
          </a:xfrm>
          <a:prstGeom prst="rect">
            <a:avLst/>
          </a:prstGeom>
          <a:noFill/>
        </p:spPr>
        <p:txBody>
          <a:bodyPr wrap="square">
            <a:spAutoFit/>
          </a:bodyPr>
          <a:lstStyle/>
          <a:p>
            <a:r>
              <a:rPr lang="en-US" altLang="ko-KR" sz="2000" dirty="0"/>
              <a:t>T</a:t>
            </a:r>
            <a:r>
              <a:rPr lang="ko-KR" altLang="en-US" sz="2000" dirty="0" err="1"/>
              <a:t>he</a:t>
            </a:r>
            <a:r>
              <a:rPr lang="ko-KR" altLang="en-US" sz="2000" dirty="0"/>
              <a:t> </a:t>
            </a:r>
            <a:r>
              <a:rPr lang="ko-KR" altLang="en-US" sz="2000" dirty="0" err="1"/>
              <a:t>conventional</a:t>
            </a:r>
            <a:r>
              <a:rPr lang="ko-KR" altLang="en-US" sz="2000" dirty="0"/>
              <a:t> IR </a:t>
            </a:r>
            <a:r>
              <a:rPr lang="ko-KR" altLang="en-US" sz="2000" dirty="0" err="1"/>
              <a:t>stealth</a:t>
            </a:r>
            <a:r>
              <a:rPr lang="ko-KR" altLang="en-US" sz="2000" dirty="0"/>
              <a:t> </a:t>
            </a:r>
            <a:r>
              <a:rPr lang="ko-KR" altLang="en-US" sz="2000" dirty="0" err="1"/>
              <a:t>methods</a:t>
            </a:r>
            <a:endParaRPr lang="en-US" altLang="ko-KR" sz="2000" dirty="0"/>
          </a:p>
          <a:p>
            <a:pPr marL="342900" indent="-342900">
              <a:buFontTx/>
              <a:buChar char="-"/>
            </a:pPr>
            <a:r>
              <a:rPr lang="en-US" altLang="ko-KR" sz="2000" dirty="0"/>
              <a:t>infrared suppressors (IRSs)</a:t>
            </a:r>
          </a:p>
          <a:p>
            <a:pPr marL="342900" indent="-342900">
              <a:buFontTx/>
              <a:buChar char="-"/>
            </a:pPr>
            <a:r>
              <a:rPr lang="en-US" altLang="ko-KR" sz="2000" dirty="0"/>
              <a:t>cooling configurations of aero-engines</a:t>
            </a:r>
          </a:p>
          <a:p>
            <a:pPr marL="342900" indent="-342900">
              <a:buFontTx/>
              <a:buChar char="-"/>
            </a:pPr>
            <a:r>
              <a:rPr lang="en-US" altLang="ko-KR" sz="2000" dirty="0"/>
              <a:t>aircraft skin materials to reduce the IR signature</a:t>
            </a:r>
            <a:endParaRPr lang="ko-KR" altLang="en-US" sz="2000" dirty="0"/>
          </a:p>
        </p:txBody>
      </p:sp>
      <p:pic>
        <p:nvPicPr>
          <p:cNvPr id="12" name="그림 11">
            <a:extLst>
              <a:ext uri="{FF2B5EF4-FFF2-40B4-BE49-F238E27FC236}">
                <a16:creationId xmlns:a16="http://schemas.microsoft.com/office/drawing/2014/main" id="{4935C43B-12AA-A74F-4763-4058B8924FCB}"/>
              </a:ext>
            </a:extLst>
          </p:cNvPr>
          <p:cNvPicPr>
            <a:picLocks noChangeAspect="1"/>
          </p:cNvPicPr>
          <p:nvPr/>
        </p:nvPicPr>
        <p:blipFill>
          <a:blip r:embed="rId3"/>
          <a:stretch>
            <a:fillRect/>
          </a:stretch>
        </p:blipFill>
        <p:spPr>
          <a:xfrm>
            <a:off x="6096000" y="1046019"/>
            <a:ext cx="5653976" cy="2404439"/>
          </a:xfrm>
          <a:prstGeom prst="rect">
            <a:avLst/>
          </a:prstGeom>
        </p:spPr>
      </p:pic>
      <p:sp>
        <p:nvSpPr>
          <p:cNvPr id="13" name="화살표: 아래쪽 12">
            <a:extLst>
              <a:ext uri="{FF2B5EF4-FFF2-40B4-BE49-F238E27FC236}">
                <a16:creationId xmlns:a16="http://schemas.microsoft.com/office/drawing/2014/main" id="{A165254F-26C4-B936-EEFC-E4D765D291A9}"/>
              </a:ext>
            </a:extLst>
          </p:cNvPr>
          <p:cNvSpPr/>
          <p:nvPr/>
        </p:nvSpPr>
        <p:spPr>
          <a:xfrm>
            <a:off x="2663644" y="2616798"/>
            <a:ext cx="352540" cy="6049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1" name="그룹 20">
            <a:extLst>
              <a:ext uri="{FF2B5EF4-FFF2-40B4-BE49-F238E27FC236}">
                <a16:creationId xmlns:a16="http://schemas.microsoft.com/office/drawing/2014/main" id="{D32D7572-E1B1-7F38-F829-8A94745FA227}"/>
              </a:ext>
            </a:extLst>
          </p:cNvPr>
          <p:cNvGrpSpPr/>
          <p:nvPr/>
        </p:nvGrpSpPr>
        <p:grpSpPr>
          <a:xfrm>
            <a:off x="5164706" y="3585044"/>
            <a:ext cx="6912701" cy="1619121"/>
            <a:chOff x="5164706" y="3585044"/>
            <a:chExt cx="6912701" cy="1619121"/>
          </a:xfrm>
        </p:grpSpPr>
        <p:grpSp>
          <p:nvGrpSpPr>
            <p:cNvPr id="17" name="그룹 16">
              <a:extLst>
                <a:ext uri="{FF2B5EF4-FFF2-40B4-BE49-F238E27FC236}">
                  <a16:creationId xmlns:a16="http://schemas.microsoft.com/office/drawing/2014/main" id="{13A9DBBC-9588-FA2A-5F3A-52837AE086AC}"/>
                </a:ext>
              </a:extLst>
            </p:cNvPr>
            <p:cNvGrpSpPr/>
            <p:nvPr/>
          </p:nvGrpSpPr>
          <p:grpSpPr>
            <a:xfrm>
              <a:off x="5164706" y="3585044"/>
              <a:ext cx="6813110" cy="1382901"/>
              <a:chOff x="5164706" y="3539875"/>
              <a:chExt cx="6813110" cy="1382901"/>
            </a:xfrm>
          </p:grpSpPr>
          <p:pic>
            <p:nvPicPr>
              <p:cNvPr id="14" name="그림 13">
                <a:extLst>
                  <a:ext uri="{FF2B5EF4-FFF2-40B4-BE49-F238E27FC236}">
                    <a16:creationId xmlns:a16="http://schemas.microsoft.com/office/drawing/2014/main" id="{F43620D5-BBA3-3EDB-4EF0-2BC6066FAB22}"/>
                  </a:ext>
                </a:extLst>
              </p:cNvPr>
              <p:cNvPicPr>
                <a:picLocks noChangeAspect="1"/>
              </p:cNvPicPr>
              <p:nvPr/>
            </p:nvPicPr>
            <p:blipFill>
              <a:blip r:embed="rId4"/>
              <a:stretch>
                <a:fillRect/>
              </a:stretch>
            </p:blipFill>
            <p:spPr>
              <a:xfrm>
                <a:off x="5164706" y="3539875"/>
                <a:ext cx="2211039" cy="1250215"/>
              </a:xfrm>
              <a:prstGeom prst="rect">
                <a:avLst/>
              </a:prstGeom>
            </p:spPr>
          </p:pic>
          <p:pic>
            <p:nvPicPr>
              <p:cNvPr id="15" name="그림 14">
                <a:extLst>
                  <a:ext uri="{FF2B5EF4-FFF2-40B4-BE49-F238E27FC236}">
                    <a16:creationId xmlns:a16="http://schemas.microsoft.com/office/drawing/2014/main" id="{239A6C87-2100-3686-12CE-95CDE0CDD5B0}"/>
                  </a:ext>
                </a:extLst>
              </p:cNvPr>
              <p:cNvPicPr>
                <a:picLocks noChangeAspect="1"/>
              </p:cNvPicPr>
              <p:nvPr/>
            </p:nvPicPr>
            <p:blipFill>
              <a:blip r:embed="rId5"/>
              <a:stretch>
                <a:fillRect/>
              </a:stretch>
            </p:blipFill>
            <p:spPr>
              <a:xfrm>
                <a:off x="7375745" y="3549490"/>
                <a:ext cx="2508849" cy="1373286"/>
              </a:xfrm>
              <a:prstGeom prst="rect">
                <a:avLst/>
              </a:prstGeom>
            </p:spPr>
          </p:pic>
          <p:pic>
            <p:nvPicPr>
              <p:cNvPr id="16" name="그림 15">
                <a:extLst>
                  <a:ext uri="{FF2B5EF4-FFF2-40B4-BE49-F238E27FC236}">
                    <a16:creationId xmlns:a16="http://schemas.microsoft.com/office/drawing/2014/main" id="{CEF9336C-8E91-62FD-E950-60D1BF87215B}"/>
                  </a:ext>
                </a:extLst>
              </p:cNvPr>
              <p:cNvPicPr>
                <a:picLocks noChangeAspect="1"/>
              </p:cNvPicPr>
              <p:nvPr/>
            </p:nvPicPr>
            <p:blipFill>
              <a:blip r:embed="rId6"/>
              <a:stretch>
                <a:fillRect/>
              </a:stretch>
            </p:blipFill>
            <p:spPr>
              <a:xfrm>
                <a:off x="9884594" y="3551108"/>
                <a:ext cx="2093222" cy="1328677"/>
              </a:xfrm>
              <a:prstGeom prst="rect">
                <a:avLst/>
              </a:prstGeom>
            </p:spPr>
          </p:pic>
        </p:grpSp>
        <p:sp>
          <p:nvSpPr>
            <p:cNvPr id="18" name="TextBox 17">
              <a:extLst>
                <a:ext uri="{FF2B5EF4-FFF2-40B4-BE49-F238E27FC236}">
                  <a16:creationId xmlns:a16="http://schemas.microsoft.com/office/drawing/2014/main" id="{427BBC84-4263-4EA9-0B58-EA82ACF42431}"/>
                </a:ext>
              </a:extLst>
            </p:cNvPr>
            <p:cNvSpPr txBox="1"/>
            <p:nvPr/>
          </p:nvSpPr>
          <p:spPr>
            <a:xfrm>
              <a:off x="5443420" y="4886318"/>
              <a:ext cx="2292404" cy="307777"/>
            </a:xfrm>
            <a:prstGeom prst="rect">
              <a:avLst/>
            </a:prstGeom>
            <a:noFill/>
          </p:spPr>
          <p:txBody>
            <a:bodyPr wrap="square" rtlCol="0">
              <a:spAutoFit/>
            </a:bodyPr>
            <a:lstStyle/>
            <a:p>
              <a:r>
                <a:rPr lang="en-US" altLang="ko-KR" sz="1400" dirty="0">
                  <a:latin typeface="Arial" panose="020B0604020202020204" pitchFamily="34" charset="0"/>
                  <a:cs typeface="Arial" panose="020B0604020202020204" pitchFamily="34" charset="0"/>
                </a:rPr>
                <a:t>IRSs : Serpentine nozzles</a:t>
              </a:r>
              <a:endParaRPr lang="ko-KR" altLang="en-US" sz="14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D8C4192-2F8C-BD05-ABD2-3902AE318916}"/>
                </a:ext>
              </a:extLst>
            </p:cNvPr>
            <p:cNvSpPr txBox="1"/>
            <p:nvPr/>
          </p:nvSpPr>
          <p:spPr>
            <a:xfrm>
              <a:off x="7636233" y="4896388"/>
              <a:ext cx="2292404" cy="307777"/>
            </a:xfrm>
            <a:prstGeom prst="rect">
              <a:avLst/>
            </a:prstGeom>
            <a:noFill/>
          </p:spPr>
          <p:txBody>
            <a:bodyPr wrap="square" rtlCol="0">
              <a:spAutoFit/>
            </a:bodyPr>
            <a:lstStyle/>
            <a:p>
              <a:pPr algn="ctr"/>
              <a:r>
                <a:rPr lang="en-US" altLang="ko-KR" sz="1400" dirty="0">
                  <a:latin typeface="Arial" panose="020B0604020202020204" pitchFamily="34" charset="0"/>
                  <a:cs typeface="Arial" panose="020B0604020202020204" pitchFamily="34" charset="0"/>
                </a:rPr>
                <a:t>Exhaust cooling system</a:t>
              </a:r>
              <a:endParaRPr lang="ko-KR" altLang="en-US" sz="1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F4497433-99F5-6B2B-53EC-40E4B99EC41A}"/>
                </a:ext>
              </a:extLst>
            </p:cNvPr>
            <p:cNvSpPr txBox="1"/>
            <p:nvPr/>
          </p:nvSpPr>
          <p:spPr>
            <a:xfrm>
              <a:off x="9785003" y="4896387"/>
              <a:ext cx="2292404" cy="307777"/>
            </a:xfrm>
            <a:prstGeom prst="rect">
              <a:avLst/>
            </a:prstGeom>
            <a:noFill/>
          </p:spPr>
          <p:txBody>
            <a:bodyPr wrap="square" rtlCol="0">
              <a:spAutoFit/>
            </a:bodyPr>
            <a:lstStyle/>
            <a:p>
              <a:pPr algn="ctr"/>
              <a:r>
                <a:rPr lang="en-US" altLang="ko-KR" sz="1400" dirty="0">
                  <a:latin typeface="Arial" panose="020B0604020202020204" pitchFamily="34" charset="0"/>
                  <a:cs typeface="Arial" panose="020B0604020202020204" pitchFamily="34" charset="0"/>
                </a:rPr>
                <a:t>Stealth coating</a:t>
              </a:r>
              <a:endParaRPr lang="ko-KR" altLang="en-US" sz="1400" dirty="0">
                <a:latin typeface="Arial" panose="020B0604020202020204" pitchFamily="34" charset="0"/>
                <a:cs typeface="Arial" panose="020B0604020202020204" pitchFamily="34" charset="0"/>
              </a:endParaRPr>
            </a:p>
          </p:txBody>
        </p:sp>
      </p:grpSp>
      <p:sp>
        <p:nvSpPr>
          <p:cNvPr id="23" name="TextBox 22">
            <a:extLst>
              <a:ext uri="{FF2B5EF4-FFF2-40B4-BE49-F238E27FC236}">
                <a16:creationId xmlns:a16="http://schemas.microsoft.com/office/drawing/2014/main" id="{F4AFFA99-23C5-2E6F-AAD5-03A10BAAD926}"/>
              </a:ext>
            </a:extLst>
          </p:cNvPr>
          <p:cNvSpPr txBox="1"/>
          <p:nvPr/>
        </p:nvSpPr>
        <p:spPr>
          <a:xfrm>
            <a:off x="379139" y="3558307"/>
            <a:ext cx="5274090" cy="1015663"/>
          </a:xfrm>
          <a:prstGeom prst="rect">
            <a:avLst/>
          </a:prstGeom>
          <a:noFill/>
        </p:spPr>
        <p:txBody>
          <a:bodyPr wrap="square">
            <a:spAutoFit/>
          </a:bodyPr>
          <a:lstStyle/>
          <a:p>
            <a:r>
              <a:rPr lang="en-US" altLang="ko-KR" sz="2000" dirty="0">
                <a:latin typeface="Arial" panose="020B0604020202020204" pitchFamily="34" charset="0"/>
                <a:cs typeface="Arial" panose="020B0604020202020204" pitchFamily="34" charset="0"/>
              </a:rPr>
              <a:t>Another &amp; New</a:t>
            </a:r>
            <a:r>
              <a:rPr lang="ko-KR" altLang="en-US" sz="2000" dirty="0">
                <a:latin typeface="Arial" panose="020B0604020202020204" pitchFamily="34" charset="0"/>
                <a:cs typeface="Arial" panose="020B0604020202020204" pitchFamily="34" charset="0"/>
              </a:rPr>
              <a:t> </a:t>
            </a:r>
            <a:r>
              <a:rPr lang="ko-KR" altLang="en-US" sz="2000" dirty="0" err="1">
                <a:latin typeface="Arial" panose="020B0604020202020204" pitchFamily="34" charset="0"/>
                <a:cs typeface="Arial" panose="020B0604020202020204" pitchFamily="34" charset="0"/>
              </a:rPr>
              <a:t>methods</a:t>
            </a:r>
            <a:endParaRPr lang="en-US" altLang="ko-KR" sz="2000" b="1" dirty="0">
              <a:latin typeface="Arial" panose="020B0604020202020204" pitchFamily="34" charset="0"/>
              <a:cs typeface="Arial" panose="020B0604020202020204" pitchFamily="34" charset="0"/>
            </a:endParaRPr>
          </a:p>
          <a:p>
            <a:pPr marL="342900" indent="-342900">
              <a:buFontTx/>
              <a:buChar char="-"/>
            </a:pPr>
            <a:r>
              <a:rPr lang="en-US" altLang="ko-KR" sz="2000" b="1" dirty="0">
                <a:latin typeface="Arial" panose="020B0604020202020204" pitchFamily="34" charset="0"/>
                <a:cs typeface="Arial" panose="020B0604020202020204" pitchFamily="34" charset="0"/>
              </a:rPr>
              <a:t>IR</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signal</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reduction</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techniques</a:t>
            </a:r>
            <a:endParaRPr lang="en-US" altLang="ko-KR" sz="2000" b="1" dirty="0">
              <a:latin typeface="Arial" panose="020B0604020202020204" pitchFamily="34" charset="0"/>
              <a:cs typeface="Arial" panose="020B0604020202020204" pitchFamily="34" charset="0"/>
            </a:endParaRPr>
          </a:p>
          <a:p>
            <a:r>
              <a:rPr lang="en-US" altLang="ko-KR" sz="2000" b="1" dirty="0">
                <a:latin typeface="Arial" panose="020B0604020202020204" pitchFamily="34" charset="0"/>
                <a:cs typeface="Arial" panose="020B0604020202020204" pitchFamily="34" charset="0"/>
              </a:rPr>
              <a:t>     </a:t>
            </a:r>
            <a:r>
              <a:rPr lang="ko-KR" altLang="en-US" sz="2000" b="1" dirty="0">
                <a:latin typeface="Arial" panose="020B0604020202020204" pitchFamily="34" charset="0"/>
                <a:cs typeface="Arial" panose="020B0604020202020204" pitchFamily="34" charset="0"/>
              </a:rPr>
              <a:t> </a:t>
            </a:r>
            <a:r>
              <a:rPr lang="ko-KR" altLang="en-US" sz="2000" dirty="0" err="1">
                <a:latin typeface="Arial" panose="020B0604020202020204" pitchFamily="34" charset="0"/>
                <a:cs typeface="Arial" panose="020B0604020202020204" pitchFamily="34" charset="0"/>
              </a:rPr>
              <a:t>is</a:t>
            </a:r>
            <a:r>
              <a:rPr lang="ko-KR" altLang="en-US" sz="2000" dirty="0">
                <a:latin typeface="Arial" panose="020B0604020202020204" pitchFamily="34" charset="0"/>
                <a:cs typeface="Arial" panose="020B0604020202020204" pitchFamily="34" charset="0"/>
              </a:rPr>
              <a:t> </a:t>
            </a:r>
            <a:r>
              <a:rPr lang="ko-KR" altLang="en-US" sz="2000" dirty="0" err="1">
                <a:latin typeface="Arial" panose="020B0604020202020204" pitchFamily="34" charset="0"/>
                <a:cs typeface="Arial" panose="020B0604020202020204" pitchFamily="34" charset="0"/>
              </a:rPr>
              <a:t>needed</a:t>
            </a:r>
            <a:r>
              <a:rPr lang="ko-KR" altLang="en-US" sz="2000" dirty="0"/>
              <a:t>.</a:t>
            </a:r>
          </a:p>
        </p:txBody>
      </p:sp>
      <p:sp>
        <p:nvSpPr>
          <p:cNvPr id="26" name="화살표: 아래쪽 25">
            <a:extLst>
              <a:ext uri="{FF2B5EF4-FFF2-40B4-BE49-F238E27FC236}">
                <a16:creationId xmlns:a16="http://schemas.microsoft.com/office/drawing/2014/main" id="{989803BE-AE0D-5061-0334-88EDD397F201}"/>
              </a:ext>
            </a:extLst>
          </p:cNvPr>
          <p:cNvSpPr/>
          <p:nvPr/>
        </p:nvSpPr>
        <p:spPr>
          <a:xfrm>
            <a:off x="2663644" y="4622458"/>
            <a:ext cx="352540" cy="6049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7904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a:extLst>
              <a:ext uri="{FF2B5EF4-FFF2-40B4-BE49-F238E27FC236}">
                <a16:creationId xmlns:a16="http://schemas.microsoft.com/office/drawing/2014/main" id="{003BEB25-660B-6969-1031-3D2223560495}"/>
              </a:ext>
            </a:extLst>
          </p:cNvPr>
          <p:cNvPicPr>
            <a:picLocks noChangeAspect="1"/>
          </p:cNvPicPr>
          <p:nvPr/>
        </p:nvPicPr>
        <p:blipFill>
          <a:blip r:embed="rId2"/>
          <a:stretch>
            <a:fillRect/>
          </a:stretch>
        </p:blipFill>
        <p:spPr>
          <a:xfrm>
            <a:off x="7820596" y="486448"/>
            <a:ext cx="3825653" cy="1933289"/>
          </a:xfrm>
          <a:prstGeom prst="rect">
            <a:avLst/>
          </a:prstGeom>
        </p:spPr>
      </p:pic>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1. Introduction</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grpSp>
        <p:nvGrpSpPr>
          <p:cNvPr id="6" name="그룹 5">
            <a:extLst>
              <a:ext uri="{FF2B5EF4-FFF2-40B4-BE49-F238E27FC236}">
                <a16:creationId xmlns:a16="http://schemas.microsoft.com/office/drawing/2014/main" id="{9784DAAA-E0AB-DA85-EEF9-AA972F3442DB}"/>
              </a:ext>
            </a:extLst>
          </p:cNvPr>
          <p:cNvGrpSpPr/>
          <p:nvPr/>
        </p:nvGrpSpPr>
        <p:grpSpPr>
          <a:xfrm>
            <a:off x="179573" y="929635"/>
            <a:ext cx="8599251" cy="3862242"/>
            <a:chOff x="212453" y="866692"/>
            <a:chExt cx="8599251" cy="3862242"/>
          </a:xfrm>
        </p:grpSpPr>
        <p:sp>
          <p:nvSpPr>
            <p:cNvPr id="7" name="TextBox 6">
              <a:extLst>
                <a:ext uri="{FF2B5EF4-FFF2-40B4-BE49-F238E27FC236}">
                  <a16:creationId xmlns:a16="http://schemas.microsoft.com/office/drawing/2014/main" id="{E2160C9C-759F-9C57-F68B-7CC17B07D11B}"/>
                </a:ext>
              </a:extLst>
            </p:cNvPr>
            <p:cNvSpPr txBox="1"/>
            <p:nvPr/>
          </p:nvSpPr>
          <p:spPr>
            <a:xfrm>
              <a:off x="212453" y="866692"/>
              <a:ext cx="8599251" cy="400110"/>
            </a:xfrm>
            <a:prstGeom prst="rect">
              <a:avLst/>
            </a:prstGeom>
            <a:noFill/>
          </p:spPr>
          <p:txBody>
            <a:bodyPr wrap="square" rtlCol="0">
              <a:spAutoFit/>
            </a:bodyPr>
            <a:lstStyle/>
            <a:p>
              <a:r>
                <a:rPr lang="en-US" altLang="ko-KR" sz="2000" b="1" dirty="0">
                  <a:latin typeface="Arial" panose="020B0604020202020204" pitchFamily="34" charset="0"/>
                  <a:cs typeface="Arial" panose="020B0604020202020204" pitchFamily="34" charset="0"/>
                </a:rPr>
                <a:t>AIRST : Aerosol infrared stealth technology</a:t>
              </a:r>
            </a:p>
          </p:txBody>
        </p:sp>
        <p:sp>
          <p:nvSpPr>
            <p:cNvPr id="8" name="TextBox 7">
              <a:extLst>
                <a:ext uri="{FF2B5EF4-FFF2-40B4-BE49-F238E27FC236}">
                  <a16:creationId xmlns:a16="http://schemas.microsoft.com/office/drawing/2014/main" id="{1B512653-66C1-013B-C0AB-9AF4B23A8C28}"/>
                </a:ext>
              </a:extLst>
            </p:cNvPr>
            <p:cNvSpPr txBox="1"/>
            <p:nvPr/>
          </p:nvSpPr>
          <p:spPr>
            <a:xfrm>
              <a:off x="272974" y="1312614"/>
              <a:ext cx="7330377" cy="3416320"/>
            </a:xfrm>
            <a:prstGeom prst="rect">
              <a:avLst/>
            </a:prstGeom>
            <a:noFill/>
          </p:spPr>
          <p:txBody>
            <a:bodyPr wrap="square" rtlCol="0">
              <a:spAutoFit/>
            </a:bodyPr>
            <a:lstStyle/>
            <a:p>
              <a:pPr marL="285750" indent="-285750">
                <a:buFontTx/>
                <a:buChar char="-"/>
              </a:pPr>
              <a:r>
                <a:rPr lang="en-US" altLang="ko-KR" i="1" dirty="0">
                  <a:latin typeface="Arial" panose="020B0604020202020204" pitchFamily="34" charset="0"/>
                  <a:cs typeface="Arial" panose="020B0604020202020204" pitchFamily="34" charset="0"/>
                </a:rPr>
                <a:t>The basic principle of aerosol IR stealth technology is to take advantages of the IR absorption and scattering characteristics of aerosol particles to greatly reduce the IR radiation of aircraft engine exhaust system through the aerosol clusters.</a:t>
              </a:r>
            </a:p>
            <a:p>
              <a:pPr marL="285750" indent="-285750">
                <a:buFontTx/>
                <a:buChar char="-"/>
              </a:pPr>
              <a:endParaRPr lang="en-US" altLang="ko-KR" dirty="0">
                <a:latin typeface="Arial" panose="020B0604020202020204" pitchFamily="34" charset="0"/>
                <a:cs typeface="Arial" panose="020B0604020202020204" pitchFamily="34" charset="0"/>
              </a:endParaRPr>
            </a:p>
            <a:p>
              <a:pPr marL="285750" indent="-285750">
                <a:buFontTx/>
                <a:buChar char="-"/>
              </a:pPr>
              <a:r>
                <a:rPr lang="en-US" altLang="ko-KR" dirty="0">
                  <a:latin typeface="Arial" panose="020B0604020202020204" pitchFamily="34" charset="0"/>
                  <a:cs typeface="Arial" panose="020B0604020202020204" pitchFamily="34" charset="0"/>
                </a:rPr>
                <a:t>It is a highly effective method to suppress the strong (IR) signal and interfere in the IR detection within a short time.</a:t>
              </a:r>
            </a:p>
            <a:p>
              <a:pPr marL="285750" indent="-285750">
                <a:buFontTx/>
                <a:buChar char="-"/>
              </a:pPr>
              <a:endParaRPr lang="en-US" altLang="ko-KR" dirty="0">
                <a:latin typeface="Arial" panose="020B0604020202020204" pitchFamily="34" charset="0"/>
                <a:cs typeface="Arial" panose="020B0604020202020204" pitchFamily="34" charset="0"/>
              </a:endParaRPr>
            </a:p>
            <a:p>
              <a:pPr marL="285750" indent="-285750">
                <a:buFontTx/>
                <a:buChar char="-"/>
              </a:pPr>
              <a:r>
                <a:rPr lang="en-US" altLang="ko-KR" dirty="0">
                  <a:latin typeface="Arial" panose="020B0604020202020204" pitchFamily="34" charset="0"/>
                  <a:cs typeface="Arial" panose="020B0604020202020204" pitchFamily="34" charset="0"/>
                </a:rPr>
                <a:t>An active emergency IR stealth method that rapidly sprays powder particles around the targets to form an aerosol cloud in </a:t>
              </a:r>
              <a:r>
                <a:rPr lang="en-US" altLang="ko-KR" dirty="0" err="1">
                  <a:solidFill>
                    <a:schemeClr val="accent1"/>
                  </a:solidFill>
                  <a:latin typeface="Arial" panose="020B0604020202020204" pitchFamily="34" charset="0"/>
                  <a:cs typeface="Arial" panose="020B0604020202020204" pitchFamily="34" charset="0"/>
                </a:rPr>
                <a:t>Fig.A</a:t>
              </a:r>
              <a:endParaRPr lang="en-US" altLang="ko-KR" dirty="0">
                <a:solidFill>
                  <a:schemeClr val="accent1"/>
                </a:solidFill>
                <a:latin typeface="Arial" panose="020B0604020202020204" pitchFamily="34" charset="0"/>
                <a:cs typeface="Arial" panose="020B0604020202020204" pitchFamily="34" charset="0"/>
              </a:endParaRPr>
            </a:p>
            <a:p>
              <a:pPr marL="285750" indent="-285750">
                <a:buFontTx/>
                <a:buChar char="-"/>
              </a:pPr>
              <a:endParaRPr lang="en-US" altLang="ko-KR" dirty="0">
                <a:solidFill>
                  <a:schemeClr val="accent5"/>
                </a:solidFill>
                <a:latin typeface="Arial" panose="020B0604020202020204" pitchFamily="34" charset="0"/>
                <a:cs typeface="Arial" panose="020B0604020202020204" pitchFamily="34" charset="0"/>
              </a:endParaRPr>
            </a:p>
            <a:p>
              <a:pPr marL="285750" indent="-285750">
                <a:buFontTx/>
                <a:buChar char="-"/>
              </a:pPr>
              <a:r>
                <a:rPr lang="en-US" altLang="ko-KR" dirty="0">
                  <a:latin typeface="Arial" panose="020B0604020202020204" pitchFamily="34" charset="0"/>
                  <a:cs typeface="Arial" panose="020B0604020202020204" pitchFamily="34" charset="0"/>
                </a:rPr>
                <a:t>The basic principle : </a:t>
              </a:r>
              <a:r>
                <a:rPr lang="en-US" altLang="ko-KR" b="1" dirty="0">
                  <a:latin typeface="Arial" panose="020B0604020202020204" pitchFamily="34" charset="0"/>
                  <a:cs typeface="Arial" panose="020B0604020202020204" pitchFamily="34" charset="0"/>
                </a:rPr>
                <a:t>Disperse tiny particles</a:t>
              </a:r>
              <a:endParaRPr lang="ko-KR" altLang="en-US" b="1" dirty="0">
                <a:latin typeface="Arial" panose="020B0604020202020204" pitchFamily="34" charset="0"/>
                <a:cs typeface="Arial" panose="020B0604020202020204" pitchFamily="34" charset="0"/>
              </a:endParaRPr>
            </a:p>
          </p:txBody>
        </p:sp>
      </p:grpSp>
      <p:grpSp>
        <p:nvGrpSpPr>
          <p:cNvPr id="13" name="그룹 12">
            <a:extLst>
              <a:ext uri="{FF2B5EF4-FFF2-40B4-BE49-F238E27FC236}">
                <a16:creationId xmlns:a16="http://schemas.microsoft.com/office/drawing/2014/main" id="{034DCC92-9A3B-E686-9616-94A1D07A5621}"/>
              </a:ext>
            </a:extLst>
          </p:cNvPr>
          <p:cNvGrpSpPr/>
          <p:nvPr/>
        </p:nvGrpSpPr>
        <p:grpSpPr>
          <a:xfrm>
            <a:off x="7820596" y="2493404"/>
            <a:ext cx="3709988" cy="2020503"/>
            <a:chOff x="7937944" y="865539"/>
            <a:chExt cx="3720656" cy="3209794"/>
          </a:xfrm>
        </p:grpSpPr>
        <p:pic>
          <p:nvPicPr>
            <p:cNvPr id="10" name="그림 9">
              <a:extLst>
                <a:ext uri="{FF2B5EF4-FFF2-40B4-BE49-F238E27FC236}">
                  <a16:creationId xmlns:a16="http://schemas.microsoft.com/office/drawing/2014/main" id="{F86060FE-377D-5B99-AECB-BEC0DDE8C3F5}"/>
                </a:ext>
              </a:extLst>
            </p:cNvPr>
            <p:cNvPicPr>
              <a:picLocks noChangeAspect="1"/>
            </p:cNvPicPr>
            <p:nvPr/>
          </p:nvPicPr>
          <p:blipFill>
            <a:blip r:embed="rId4"/>
            <a:stretch>
              <a:fillRect/>
            </a:stretch>
          </p:blipFill>
          <p:spPr>
            <a:xfrm>
              <a:off x="7937944" y="865539"/>
              <a:ext cx="3720656" cy="2750329"/>
            </a:xfrm>
            <a:prstGeom prst="rect">
              <a:avLst/>
            </a:prstGeom>
          </p:spPr>
        </p:pic>
        <p:sp>
          <p:nvSpPr>
            <p:cNvPr id="12" name="TextBox 11">
              <a:extLst>
                <a:ext uri="{FF2B5EF4-FFF2-40B4-BE49-F238E27FC236}">
                  <a16:creationId xmlns:a16="http://schemas.microsoft.com/office/drawing/2014/main" id="{29538F62-99A2-8905-7FAC-2185B0F41B49}"/>
                </a:ext>
              </a:extLst>
            </p:cNvPr>
            <p:cNvSpPr txBox="1"/>
            <p:nvPr/>
          </p:nvSpPr>
          <p:spPr>
            <a:xfrm>
              <a:off x="7937944" y="3650832"/>
              <a:ext cx="3720656" cy="424501"/>
            </a:xfrm>
            <a:prstGeom prst="rect">
              <a:avLst/>
            </a:prstGeom>
            <a:noFill/>
          </p:spPr>
          <p:txBody>
            <a:bodyPr wrap="square">
              <a:spAutoFit/>
            </a:bodyPr>
            <a:lstStyle/>
            <a:p>
              <a:pPr algn="ctr"/>
              <a:r>
                <a:rPr lang="en-US" altLang="ko-KR" sz="1000" dirty="0">
                  <a:solidFill>
                    <a:schemeClr val="accent1"/>
                  </a:solidFill>
                  <a:latin typeface="Arial" panose="020B0604020202020204" pitchFamily="34" charset="0"/>
                  <a:cs typeface="Arial" panose="020B0604020202020204" pitchFamily="34" charset="0"/>
                </a:rPr>
                <a:t>(</a:t>
              </a:r>
              <a:r>
                <a:rPr lang="en-US" altLang="ko-KR" sz="1000" dirty="0" err="1">
                  <a:solidFill>
                    <a:schemeClr val="accent1"/>
                  </a:solidFill>
                  <a:latin typeface="Arial" panose="020B0604020202020204" pitchFamily="34" charset="0"/>
                  <a:cs typeface="Arial" panose="020B0604020202020204" pitchFamily="34" charset="0"/>
                </a:rPr>
                <a:t>Fig.A</a:t>
              </a:r>
              <a:r>
                <a:rPr lang="en-US" altLang="ko-KR" sz="1000" dirty="0">
                  <a:solidFill>
                    <a:schemeClr val="accent1"/>
                  </a:solidFill>
                  <a:latin typeface="Arial" panose="020B0604020202020204" pitchFamily="34" charset="0"/>
                  <a:cs typeface="Arial" panose="020B0604020202020204" pitchFamily="34" charset="0"/>
                </a:rPr>
                <a:t>) </a:t>
              </a:r>
              <a:r>
                <a:rPr lang="en-US" altLang="ko-KR" sz="1000" dirty="0">
                  <a:latin typeface="Arial" panose="020B0604020202020204" pitchFamily="34" charset="0"/>
                  <a:cs typeface="Arial" panose="020B0604020202020204" pitchFamily="34" charset="0"/>
                </a:rPr>
                <a:t>Aerosol infrared stealth technology applied in ground engine experiments</a:t>
              </a:r>
              <a:endParaRPr lang="ko-KR" altLang="en-US" sz="1000" dirty="0"/>
            </a:p>
          </p:txBody>
        </p:sp>
      </p:grpSp>
      <p:grpSp>
        <p:nvGrpSpPr>
          <p:cNvPr id="23" name="그룹 22">
            <a:extLst>
              <a:ext uri="{FF2B5EF4-FFF2-40B4-BE49-F238E27FC236}">
                <a16:creationId xmlns:a16="http://schemas.microsoft.com/office/drawing/2014/main" id="{89A3F1B1-F9AD-7A6D-D720-5AABCCC7968D}"/>
              </a:ext>
            </a:extLst>
          </p:cNvPr>
          <p:cNvGrpSpPr/>
          <p:nvPr/>
        </p:nvGrpSpPr>
        <p:grpSpPr>
          <a:xfrm>
            <a:off x="346457" y="5005034"/>
            <a:ext cx="5946907" cy="1046441"/>
            <a:chOff x="431022" y="1174642"/>
            <a:chExt cx="8599251" cy="1046441"/>
          </a:xfrm>
        </p:grpSpPr>
        <p:sp>
          <p:nvSpPr>
            <p:cNvPr id="24" name="TextBox 23">
              <a:extLst>
                <a:ext uri="{FF2B5EF4-FFF2-40B4-BE49-F238E27FC236}">
                  <a16:creationId xmlns:a16="http://schemas.microsoft.com/office/drawing/2014/main" id="{BA92D155-581A-1D8C-94F6-B72D8928E535}"/>
                </a:ext>
              </a:extLst>
            </p:cNvPr>
            <p:cNvSpPr txBox="1"/>
            <p:nvPr/>
          </p:nvSpPr>
          <p:spPr>
            <a:xfrm>
              <a:off x="431022" y="1174642"/>
              <a:ext cx="8599251" cy="400110"/>
            </a:xfrm>
            <a:prstGeom prst="rect">
              <a:avLst/>
            </a:prstGeom>
            <a:noFill/>
          </p:spPr>
          <p:txBody>
            <a:bodyPr wrap="square" rtlCol="0">
              <a:spAutoFit/>
            </a:bodyPr>
            <a:lstStyle/>
            <a:p>
              <a:r>
                <a:rPr lang="en-US" altLang="ko-KR" sz="2000" b="1" dirty="0">
                  <a:solidFill>
                    <a:srgbClr val="002060"/>
                  </a:solidFill>
                  <a:latin typeface="Arial" panose="020B0604020202020204" pitchFamily="34" charset="0"/>
                  <a:cs typeface="Arial" panose="020B0604020202020204" pitchFamily="34" charset="0"/>
                </a:rPr>
                <a:t>Advantages</a:t>
              </a:r>
              <a:r>
                <a:rPr lang="en-US" altLang="ko-KR" sz="2000" b="1" dirty="0">
                  <a:latin typeface="Arial" panose="020B0604020202020204" pitchFamily="34" charset="0"/>
                  <a:cs typeface="Arial" panose="020B0604020202020204" pitchFamily="34" charset="0"/>
                </a:rPr>
                <a:t> of AIRST </a:t>
              </a:r>
            </a:p>
          </p:txBody>
        </p:sp>
        <p:sp>
          <p:nvSpPr>
            <p:cNvPr id="25" name="TextBox 24">
              <a:extLst>
                <a:ext uri="{FF2B5EF4-FFF2-40B4-BE49-F238E27FC236}">
                  <a16:creationId xmlns:a16="http://schemas.microsoft.com/office/drawing/2014/main" id="{A54970D0-0E17-D214-5BA1-A6D97B4E9F42}"/>
                </a:ext>
              </a:extLst>
            </p:cNvPr>
            <p:cNvSpPr txBox="1"/>
            <p:nvPr/>
          </p:nvSpPr>
          <p:spPr>
            <a:xfrm>
              <a:off x="431022" y="1574752"/>
              <a:ext cx="7330377" cy="646331"/>
            </a:xfrm>
            <a:prstGeom prst="rect">
              <a:avLst/>
            </a:prstGeom>
            <a:noFill/>
          </p:spPr>
          <p:txBody>
            <a:bodyPr wrap="square" rtlCol="0">
              <a:spAutoFit/>
            </a:bodyPr>
            <a:lstStyle/>
            <a:p>
              <a:pPr marL="285750" indent="-285750">
                <a:buFontTx/>
                <a:buChar char="-"/>
              </a:pPr>
              <a:r>
                <a:rPr lang="en-US" altLang="ko-KR" dirty="0">
                  <a:latin typeface="Arial" panose="020B0604020202020204" pitchFamily="34" charset="0"/>
                  <a:cs typeface="Arial" panose="020B0604020202020204" pitchFamily="34" charset="0"/>
                </a:rPr>
                <a:t>not changing the aerodynamic characteristics</a:t>
              </a:r>
            </a:p>
            <a:p>
              <a:pPr marL="285750" indent="-285750">
                <a:buFontTx/>
                <a:buChar char="-"/>
              </a:pPr>
              <a:r>
                <a:rPr lang="en-US" altLang="ko-KR" dirty="0">
                  <a:latin typeface="Arial" panose="020B0604020202020204" pitchFamily="34" charset="0"/>
                  <a:cs typeface="Arial" panose="020B0604020202020204" pitchFamily="34" charset="0"/>
                </a:rPr>
                <a:t>less thrust loss of aero-engines</a:t>
              </a:r>
              <a:endParaRPr lang="ko-KR" altLang="en-US" dirty="0">
                <a:latin typeface="Arial" panose="020B0604020202020204" pitchFamily="34" charset="0"/>
                <a:cs typeface="Arial" panose="020B0604020202020204" pitchFamily="34" charset="0"/>
              </a:endParaRPr>
            </a:p>
          </p:txBody>
        </p:sp>
      </p:grpSp>
      <p:grpSp>
        <p:nvGrpSpPr>
          <p:cNvPr id="26" name="그룹 25">
            <a:extLst>
              <a:ext uri="{FF2B5EF4-FFF2-40B4-BE49-F238E27FC236}">
                <a16:creationId xmlns:a16="http://schemas.microsoft.com/office/drawing/2014/main" id="{DC071D53-685B-C004-1DB1-C1EBBCC40201}"/>
              </a:ext>
            </a:extLst>
          </p:cNvPr>
          <p:cNvGrpSpPr/>
          <p:nvPr/>
        </p:nvGrpSpPr>
        <p:grpSpPr>
          <a:xfrm>
            <a:off x="5765746" y="4466425"/>
            <a:ext cx="6026155" cy="1877438"/>
            <a:chOff x="431022" y="1174642"/>
            <a:chExt cx="8713844" cy="1877438"/>
          </a:xfrm>
        </p:grpSpPr>
        <p:sp>
          <p:nvSpPr>
            <p:cNvPr id="27" name="TextBox 26">
              <a:extLst>
                <a:ext uri="{FF2B5EF4-FFF2-40B4-BE49-F238E27FC236}">
                  <a16:creationId xmlns:a16="http://schemas.microsoft.com/office/drawing/2014/main" id="{BD872BE9-574E-6123-DE12-00FBBC06E132}"/>
                </a:ext>
              </a:extLst>
            </p:cNvPr>
            <p:cNvSpPr txBox="1"/>
            <p:nvPr/>
          </p:nvSpPr>
          <p:spPr>
            <a:xfrm>
              <a:off x="431022" y="1174642"/>
              <a:ext cx="8599251" cy="400110"/>
            </a:xfrm>
            <a:prstGeom prst="rect">
              <a:avLst/>
            </a:prstGeom>
            <a:noFill/>
          </p:spPr>
          <p:txBody>
            <a:bodyPr wrap="square" rtlCol="0">
              <a:spAutoFit/>
            </a:bodyPr>
            <a:lstStyle/>
            <a:p>
              <a:r>
                <a:rPr lang="en-US" altLang="ko-KR" sz="2000" b="1" dirty="0">
                  <a:solidFill>
                    <a:srgbClr val="C00000"/>
                  </a:solidFill>
                  <a:latin typeface="Arial" panose="020B0604020202020204" pitchFamily="34" charset="0"/>
                  <a:cs typeface="Arial" panose="020B0604020202020204" pitchFamily="34" charset="0"/>
                </a:rPr>
                <a:t>Limitations</a:t>
              </a:r>
              <a:r>
                <a:rPr lang="en-US" altLang="ko-KR" sz="2000" b="1" dirty="0">
                  <a:latin typeface="Arial" panose="020B0604020202020204" pitchFamily="34" charset="0"/>
                  <a:cs typeface="Arial" panose="020B0604020202020204" pitchFamily="34" charset="0"/>
                </a:rPr>
                <a:t> of AIRST </a:t>
              </a:r>
            </a:p>
          </p:txBody>
        </p:sp>
        <p:sp>
          <p:nvSpPr>
            <p:cNvPr id="28" name="TextBox 27">
              <a:extLst>
                <a:ext uri="{FF2B5EF4-FFF2-40B4-BE49-F238E27FC236}">
                  <a16:creationId xmlns:a16="http://schemas.microsoft.com/office/drawing/2014/main" id="{101F5331-20FF-9CED-BF31-930A7046E9E0}"/>
                </a:ext>
              </a:extLst>
            </p:cNvPr>
            <p:cNvSpPr txBox="1"/>
            <p:nvPr/>
          </p:nvSpPr>
          <p:spPr>
            <a:xfrm>
              <a:off x="431022" y="1574752"/>
              <a:ext cx="8713844" cy="1477328"/>
            </a:xfrm>
            <a:prstGeom prst="rect">
              <a:avLst/>
            </a:prstGeom>
            <a:noFill/>
          </p:spPr>
          <p:txBody>
            <a:bodyPr wrap="square" rtlCol="0">
              <a:spAutoFit/>
            </a:bodyPr>
            <a:lstStyle/>
            <a:p>
              <a:pPr marL="285750" indent="-285750">
                <a:buFontTx/>
                <a:buChar char="-"/>
              </a:pPr>
              <a:r>
                <a:rPr lang="en-US" altLang="ko-KR" dirty="0">
                  <a:latin typeface="Arial" panose="020B0604020202020204" pitchFamily="34" charset="0"/>
                  <a:cs typeface="Arial" panose="020B0604020202020204" pitchFamily="34" charset="0"/>
                </a:rPr>
                <a:t>There still exists no application in aircrafts in practice less thrust loss of aero-engines</a:t>
              </a:r>
            </a:p>
            <a:p>
              <a:pPr marL="285750" indent="-285750">
                <a:buFontTx/>
                <a:buChar char="-"/>
              </a:pPr>
              <a:r>
                <a:rPr lang="en-US" altLang="ko-KR" dirty="0">
                  <a:latin typeface="Arial" panose="020B0604020202020204" pitchFamily="34" charset="0"/>
                  <a:cs typeface="Arial" panose="020B0604020202020204" pitchFamily="34" charset="0"/>
                </a:rPr>
                <a:t>can be negatively influenced by the aerosol particle dispersion and lengthened exhaust plume in flight conditions.</a:t>
              </a:r>
              <a:endParaRPr lang="ko-KR"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6722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D4557-44C0-A04A-7D67-BFA08A8966B6}"/>
              </a:ext>
            </a:extLst>
          </p:cNvPr>
          <p:cNvSpPr>
            <a:spLocks noGrp="1"/>
          </p:cNvSpPr>
          <p:nvPr>
            <p:ph type="ctrTitle"/>
          </p:nvPr>
        </p:nvSpPr>
        <p:spPr/>
        <p:txBody>
          <a:bodyPr/>
          <a:lstStyle/>
          <a:p>
            <a:r>
              <a:rPr lang="en-US" altLang="ko-KR" dirty="0"/>
              <a:t>2. Infrared extinction of a discrete particle </a:t>
            </a:r>
            <a:endParaRPr lang="ko-KR" altLang="en-US" dirty="0"/>
          </a:p>
        </p:txBody>
      </p:sp>
      <p:sp>
        <p:nvSpPr>
          <p:cNvPr id="3" name="날짜 개체 틀 2">
            <a:extLst>
              <a:ext uri="{FF2B5EF4-FFF2-40B4-BE49-F238E27FC236}">
                <a16:creationId xmlns:a16="http://schemas.microsoft.com/office/drawing/2014/main" id="{1962D743-8EBA-2BE6-1409-DD49BB7F191D}"/>
              </a:ext>
            </a:extLst>
          </p:cNvPr>
          <p:cNvSpPr>
            <a:spLocks noGrp="1"/>
          </p:cNvSpPr>
          <p:nvPr>
            <p:ph type="dt" sz="half" idx="10"/>
          </p:nvPr>
        </p:nvSpPr>
        <p:spPr>
          <a:xfrm>
            <a:off x="244813" y="6375805"/>
            <a:ext cx="2743200" cy="365125"/>
          </a:xfrm>
        </p:spPr>
        <p:txBody>
          <a:bodyPr/>
          <a:lstStyle/>
          <a:p>
            <a:r>
              <a:rPr lang="en-US" altLang="ko-KR"/>
              <a:t>Turbo Propulsion Laboratory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00031DF-60FB-6947-5963-1A049544B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7747" y="6375805"/>
            <a:ext cx="1509440" cy="342162"/>
          </a:xfrm>
          <a:prstGeom prst="rect">
            <a:avLst/>
          </a:prstGeom>
        </p:spPr>
      </p:pic>
    </p:spTree>
    <p:extLst>
      <p:ext uri="{BB962C8B-B14F-4D97-AF65-F5344CB8AC3E}">
        <p14:creationId xmlns:p14="http://schemas.microsoft.com/office/powerpoint/2010/main" val="75619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337049-BAD6-4B3F-3043-8BE39A1C65B3}"/>
              </a:ext>
            </a:extLst>
          </p:cNvPr>
          <p:cNvSpPr>
            <a:spLocks noGrp="1"/>
          </p:cNvSpPr>
          <p:nvPr>
            <p:ph type="title"/>
          </p:nvPr>
        </p:nvSpPr>
        <p:spPr/>
        <p:txBody>
          <a:bodyPr/>
          <a:lstStyle/>
          <a:p>
            <a:r>
              <a:rPr lang="en-US" altLang="ko-KR" dirty="0"/>
              <a:t>2. Infrared extinction of a discrete particle </a:t>
            </a:r>
            <a:endParaRPr lang="ko-KR" altLang="en-US" dirty="0"/>
          </a:p>
        </p:txBody>
      </p:sp>
      <p:sp>
        <p:nvSpPr>
          <p:cNvPr id="4" name="날짜 개체 틀 3">
            <a:extLst>
              <a:ext uri="{FF2B5EF4-FFF2-40B4-BE49-F238E27FC236}">
                <a16:creationId xmlns:a16="http://schemas.microsoft.com/office/drawing/2014/main" id="{4ED0BC40-9482-5EB8-8B28-639D0E0EEC61}"/>
              </a:ext>
            </a:extLst>
          </p:cNvPr>
          <p:cNvSpPr>
            <a:spLocks noGrp="1"/>
          </p:cNvSpPr>
          <p:nvPr>
            <p:ph type="dt" sz="half" idx="10"/>
          </p:nvPr>
        </p:nvSpPr>
        <p:spPr/>
        <p:txBody>
          <a:bodyPr/>
          <a:lstStyle/>
          <a:p>
            <a:r>
              <a:rPr lang="en-US" altLang="ko-KR" b="1"/>
              <a:t>T</a:t>
            </a:r>
            <a:r>
              <a:rPr lang="en-US" altLang="ko-KR"/>
              <a:t>urbo </a:t>
            </a:r>
            <a:r>
              <a:rPr lang="en-US" altLang="ko-KR" b="1"/>
              <a:t>P</a:t>
            </a:r>
            <a:r>
              <a:rPr lang="en-US" altLang="ko-KR"/>
              <a:t>ropulsion </a:t>
            </a:r>
            <a:r>
              <a:rPr lang="en-US" altLang="ko-KR" b="1"/>
              <a:t>L</a:t>
            </a:r>
            <a:r>
              <a:rPr lang="en-US" altLang="ko-KR"/>
              <a:t>aboratory</a:t>
            </a:r>
            <a:endParaRPr lang="ko-KR" altLang="en-US" dirty="0"/>
          </a:p>
        </p:txBody>
      </p:sp>
      <p:pic>
        <p:nvPicPr>
          <p:cNvPr id="5" name="그림 4" descr="텍스트, 로고, 폰트, 상징이(가) 표시된 사진&#10;&#10;자동 생성된 설명">
            <a:extLst>
              <a:ext uri="{FF2B5EF4-FFF2-40B4-BE49-F238E27FC236}">
                <a16:creationId xmlns:a16="http://schemas.microsoft.com/office/drawing/2014/main" id="{CA6E0F11-62AF-A3B3-E2BC-C2BFAB88F9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376" y="303747"/>
            <a:ext cx="1509440" cy="342162"/>
          </a:xfrm>
          <a:prstGeom prst="rect">
            <a:avLst/>
          </a:prstGeom>
        </p:spPr>
      </p:pic>
      <p:grpSp>
        <p:nvGrpSpPr>
          <p:cNvPr id="3" name="그룹 2">
            <a:extLst>
              <a:ext uri="{FF2B5EF4-FFF2-40B4-BE49-F238E27FC236}">
                <a16:creationId xmlns:a16="http://schemas.microsoft.com/office/drawing/2014/main" id="{5D6F8206-D719-CE8A-2F2F-1FD74AD10425}"/>
              </a:ext>
            </a:extLst>
          </p:cNvPr>
          <p:cNvGrpSpPr/>
          <p:nvPr/>
        </p:nvGrpSpPr>
        <p:grpSpPr>
          <a:xfrm>
            <a:off x="316732" y="936010"/>
            <a:ext cx="7536179" cy="2492990"/>
            <a:chOff x="630744" y="4172461"/>
            <a:chExt cx="6686170" cy="2492990"/>
          </a:xfrm>
        </p:grpSpPr>
        <p:sp>
          <p:nvSpPr>
            <p:cNvPr id="9" name="TextBox 8">
              <a:extLst>
                <a:ext uri="{FF2B5EF4-FFF2-40B4-BE49-F238E27FC236}">
                  <a16:creationId xmlns:a16="http://schemas.microsoft.com/office/drawing/2014/main" id="{5D1A6D4A-7A2D-AA4F-BD0C-94C471963AC1}"/>
                </a:ext>
              </a:extLst>
            </p:cNvPr>
            <p:cNvSpPr txBox="1"/>
            <p:nvPr/>
          </p:nvSpPr>
          <p:spPr>
            <a:xfrm>
              <a:off x="630744" y="4172461"/>
              <a:ext cx="6686170" cy="2492990"/>
            </a:xfrm>
            <a:prstGeom prst="rect">
              <a:avLst/>
            </a:prstGeom>
            <a:noFill/>
          </p:spPr>
          <p:txBody>
            <a:bodyPr wrap="square">
              <a:spAutoFit/>
            </a:bodyPr>
            <a:lstStyle/>
            <a:p>
              <a:pPr>
                <a:lnSpc>
                  <a:spcPct val="150000"/>
                </a:lnSpc>
              </a:pPr>
              <a:r>
                <a:rPr lang="en-US" altLang="ko-KR" sz="2000" b="1" dirty="0">
                  <a:latin typeface="Arial" panose="020B0604020202020204" pitchFamily="34" charset="0"/>
                  <a:cs typeface="Arial" panose="020B0604020202020204" pitchFamily="34" charset="0"/>
                </a:rPr>
                <a:t>Disperse tiny Particles</a:t>
              </a:r>
              <a:r>
                <a:rPr lang="en-US" altLang="ko-KR" b="1" dirty="0">
                  <a:latin typeface="Arial" panose="020B0604020202020204" pitchFamily="34" charset="0"/>
                  <a:cs typeface="Arial" panose="020B0604020202020204" pitchFamily="34" charset="0"/>
                </a:rPr>
                <a:t> </a:t>
              </a:r>
            </a:p>
            <a:p>
              <a:r>
                <a:rPr lang="en-US" altLang="ko-KR" dirty="0">
                  <a:latin typeface="Arial" panose="020B0604020202020204" pitchFamily="34" charset="0"/>
                  <a:cs typeface="Arial" panose="020B0604020202020204" pitchFamily="34" charset="0"/>
                </a:rPr>
                <a:t>- 0.001 µm-100 µm</a:t>
              </a:r>
              <a:endParaRPr lang="en-US" altLang="ko-KR" b="1" dirty="0">
                <a:latin typeface="Arial" panose="020B0604020202020204" pitchFamily="34" charset="0"/>
                <a:cs typeface="Arial" panose="020B0604020202020204" pitchFamily="34" charset="0"/>
              </a:endParaRPr>
            </a:p>
            <a:p>
              <a:pPr marL="285750" indent="-285750">
                <a:buFontTx/>
                <a:buChar char="-"/>
              </a:pPr>
              <a:r>
                <a:rPr lang="en-US" altLang="ko-KR" dirty="0">
                  <a:latin typeface="Arial" panose="020B0604020202020204" pitchFamily="34" charset="0"/>
                  <a:cs typeface="Arial" panose="020B0604020202020204" pitchFamily="34" charset="0"/>
                </a:rPr>
                <a:t>The mixed medium composed of exhaust gas and aerosol particles</a:t>
              </a:r>
            </a:p>
            <a:p>
              <a:pPr marL="285750" indent="-285750">
                <a:buFontTx/>
                <a:buChar char="-"/>
              </a:pP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 The IR radiation emitted by </a:t>
              </a:r>
              <a:r>
                <a:rPr lang="en-US" altLang="ko-KR" b="1" dirty="0">
                  <a:solidFill>
                    <a:schemeClr val="accent1"/>
                  </a:solidFill>
                  <a:latin typeface="Arial" panose="020B0604020202020204" pitchFamily="34" charset="0"/>
                  <a:cs typeface="Arial" panose="020B0604020202020204" pitchFamily="34" charset="0"/>
                </a:rPr>
                <a:t>aerosol itself </a:t>
              </a:r>
              <a:r>
                <a:rPr lang="en-US" altLang="ko-KR" dirty="0">
                  <a:latin typeface="Arial" panose="020B0604020202020204" pitchFamily="34" charset="0"/>
                  <a:cs typeface="Arial" panose="020B0604020202020204" pitchFamily="34" charset="0"/>
                </a:rPr>
                <a:t>reduces the radiation deviation of the target from the background.</a:t>
              </a:r>
            </a:p>
            <a:p>
              <a:r>
                <a:rPr lang="en-US" altLang="ko-KR" dirty="0">
                  <a:latin typeface="Arial" panose="020B0604020202020204" pitchFamily="34" charset="0"/>
                  <a:cs typeface="Arial" panose="020B0604020202020204" pitchFamily="34" charset="0"/>
                </a:rPr>
                <a:t>       </a:t>
              </a:r>
              <a:endParaRPr lang="ko-KR" altLang="en-US" dirty="0">
                <a:latin typeface="Arial" panose="020B0604020202020204" pitchFamily="34" charset="0"/>
                <a:cs typeface="Arial" panose="020B0604020202020204" pitchFamily="34" charset="0"/>
              </a:endParaRPr>
            </a:p>
          </p:txBody>
        </p:sp>
        <p:cxnSp>
          <p:nvCxnSpPr>
            <p:cNvPr id="11" name="직선 연결선 10">
              <a:extLst>
                <a:ext uri="{FF2B5EF4-FFF2-40B4-BE49-F238E27FC236}">
                  <a16:creationId xmlns:a16="http://schemas.microsoft.com/office/drawing/2014/main" id="{2E319495-3391-BB23-6483-A0364366406D}"/>
                </a:ext>
              </a:extLst>
            </p:cNvPr>
            <p:cNvCxnSpPr/>
            <p:nvPr/>
          </p:nvCxnSpPr>
          <p:spPr>
            <a:xfrm>
              <a:off x="937569" y="5226426"/>
              <a:ext cx="1819656" cy="0"/>
            </a:xfrm>
            <a:prstGeom prst="line">
              <a:avLst/>
            </a:prstGeom>
            <a:ln w="28575">
              <a:solidFill>
                <a:srgbClr val="33486F"/>
              </a:solidFill>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B3BED4B-5431-1805-3DB5-2F86E1B62F40}"/>
                </a:ext>
              </a:extLst>
            </p:cNvPr>
            <p:cNvCxnSpPr/>
            <p:nvPr/>
          </p:nvCxnSpPr>
          <p:spPr>
            <a:xfrm>
              <a:off x="1066389" y="5226426"/>
              <a:ext cx="502920" cy="325302"/>
            </a:xfrm>
            <a:prstGeom prst="bentConnector3">
              <a:avLst/>
            </a:prstGeom>
            <a:ln w="19050">
              <a:solidFill>
                <a:srgbClr val="33486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D4886A9-2A72-E070-18EB-24138E366D01}"/>
                </a:ext>
              </a:extLst>
            </p:cNvPr>
            <p:cNvSpPr txBox="1"/>
            <p:nvPr/>
          </p:nvSpPr>
          <p:spPr>
            <a:xfrm>
              <a:off x="1569309" y="5345920"/>
              <a:ext cx="4527104" cy="369332"/>
            </a:xfrm>
            <a:prstGeom prst="rect">
              <a:avLst/>
            </a:prstGeom>
            <a:noFill/>
          </p:spPr>
          <p:txBody>
            <a:bodyPr wrap="square">
              <a:spAutoFit/>
            </a:bodyPr>
            <a:lstStyle/>
            <a:p>
              <a:r>
                <a:rPr lang="ko-KR" altLang="en-US" dirty="0" err="1"/>
                <a:t>has</a:t>
              </a:r>
              <a:r>
                <a:rPr lang="ko-KR" altLang="en-US" dirty="0"/>
                <a:t> </a:t>
              </a:r>
              <a:r>
                <a:rPr lang="ko-KR" altLang="en-US" dirty="0" err="1"/>
                <a:t>a</a:t>
              </a:r>
              <a:r>
                <a:rPr lang="ko-KR" altLang="en-US" dirty="0"/>
                <a:t> </a:t>
              </a:r>
              <a:r>
                <a:rPr lang="ko-KR" altLang="en-US" dirty="0" err="1"/>
                <a:t>strong</a:t>
              </a:r>
              <a:r>
                <a:rPr lang="ko-KR" altLang="en-US" dirty="0"/>
                <a:t> </a:t>
              </a:r>
              <a:r>
                <a:rPr lang="ko-KR" altLang="en-US" dirty="0" err="1"/>
                <a:t>absorption</a:t>
              </a:r>
              <a:r>
                <a:rPr lang="ko-KR" altLang="en-US" dirty="0"/>
                <a:t> and </a:t>
              </a:r>
              <a:r>
                <a:rPr lang="ko-KR" altLang="en-US" dirty="0" err="1"/>
                <a:t>scattering</a:t>
              </a:r>
              <a:r>
                <a:rPr lang="ko-KR" altLang="en-US" dirty="0"/>
                <a:t> </a:t>
              </a:r>
              <a:r>
                <a:rPr lang="ko-KR" altLang="en-US" dirty="0" err="1"/>
                <a:t>effect</a:t>
              </a:r>
              <a:endParaRPr lang="ko-KR" altLang="en-US" dirty="0"/>
            </a:p>
          </p:txBody>
        </p:sp>
      </p:grpSp>
      <p:pic>
        <p:nvPicPr>
          <p:cNvPr id="20" name="그림 19">
            <a:extLst>
              <a:ext uri="{FF2B5EF4-FFF2-40B4-BE49-F238E27FC236}">
                <a16:creationId xmlns:a16="http://schemas.microsoft.com/office/drawing/2014/main" id="{A1A2B1FF-77DC-D729-5917-6B2A81F6F0F0}"/>
              </a:ext>
            </a:extLst>
          </p:cNvPr>
          <p:cNvPicPr>
            <a:picLocks noChangeAspect="1"/>
          </p:cNvPicPr>
          <p:nvPr/>
        </p:nvPicPr>
        <p:blipFill>
          <a:blip r:embed="rId3"/>
          <a:stretch>
            <a:fillRect/>
          </a:stretch>
        </p:blipFill>
        <p:spPr>
          <a:xfrm>
            <a:off x="7600951" y="933718"/>
            <a:ext cx="4433715" cy="3090165"/>
          </a:xfrm>
          <a:prstGeom prst="rect">
            <a:avLst/>
          </a:prstGeom>
        </p:spPr>
      </p:pic>
      <p:sp>
        <p:nvSpPr>
          <p:cNvPr id="24" name="TextBox 23">
            <a:extLst>
              <a:ext uri="{FF2B5EF4-FFF2-40B4-BE49-F238E27FC236}">
                <a16:creationId xmlns:a16="http://schemas.microsoft.com/office/drawing/2014/main" id="{7EF4C97F-6E07-5CEB-BD1F-2948B7845355}"/>
              </a:ext>
            </a:extLst>
          </p:cNvPr>
          <p:cNvSpPr txBox="1"/>
          <p:nvPr/>
        </p:nvSpPr>
        <p:spPr>
          <a:xfrm>
            <a:off x="8010245" y="4033550"/>
            <a:ext cx="4306723" cy="276999"/>
          </a:xfrm>
          <a:prstGeom prst="rect">
            <a:avLst/>
          </a:prstGeom>
          <a:noFill/>
        </p:spPr>
        <p:txBody>
          <a:bodyPr wrap="square">
            <a:spAutoFit/>
          </a:bodyPr>
          <a:lstStyle/>
          <a:p>
            <a:r>
              <a:rPr lang="en-US" altLang="ko-KR" sz="1200" dirty="0"/>
              <a:t>&lt;</a:t>
            </a:r>
            <a:r>
              <a:rPr lang="ko-KR" altLang="en-US" sz="1200" dirty="0" err="1"/>
              <a:t>Schematic</a:t>
            </a:r>
            <a:r>
              <a:rPr lang="ko-KR" altLang="en-US" sz="1200" dirty="0"/>
              <a:t> of </a:t>
            </a:r>
            <a:r>
              <a:rPr lang="ko-KR" altLang="en-US" sz="1200" dirty="0" err="1"/>
              <a:t>incident</a:t>
            </a:r>
            <a:r>
              <a:rPr lang="ko-KR" altLang="en-US" sz="1200" dirty="0"/>
              <a:t> </a:t>
            </a:r>
            <a:r>
              <a:rPr lang="ko-KR" altLang="en-US" sz="1200" dirty="0" err="1"/>
              <a:t>radiation</a:t>
            </a:r>
            <a:r>
              <a:rPr lang="ko-KR" altLang="en-US" sz="1200" dirty="0"/>
              <a:t> </a:t>
            </a:r>
            <a:r>
              <a:rPr lang="ko-KR" altLang="en-US" sz="1200" dirty="0" err="1"/>
              <a:t>scattered</a:t>
            </a:r>
            <a:r>
              <a:rPr lang="ko-KR" altLang="en-US" sz="1200" dirty="0"/>
              <a:t> </a:t>
            </a:r>
            <a:r>
              <a:rPr lang="ko-KR" altLang="en-US" sz="1200" dirty="0" err="1"/>
              <a:t>by</a:t>
            </a:r>
            <a:r>
              <a:rPr lang="ko-KR" altLang="en-US" sz="1200" dirty="0"/>
              <a:t> </a:t>
            </a:r>
            <a:r>
              <a:rPr lang="ko-KR" altLang="en-US" sz="1200" dirty="0" err="1"/>
              <a:t>a</a:t>
            </a:r>
            <a:r>
              <a:rPr lang="ko-KR" altLang="en-US" sz="1200" dirty="0"/>
              <a:t> </a:t>
            </a:r>
            <a:r>
              <a:rPr lang="ko-KR" altLang="en-US" sz="1200" dirty="0" err="1"/>
              <a:t>discrete</a:t>
            </a:r>
            <a:r>
              <a:rPr lang="ko-KR" altLang="en-US" sz="1200" dirty="0"/>
              <a:t> </a:t>
            </a:r>
            <a:r>
              <a:rPr lang="ko-KR" altLang="en-US" sz="1200" dirty="0" err="1"/>
              <a:t>particle</a:t>
            </a:r>
            <a:r>
              <a:rPr lang="en-US" altLang="ko-KR" sz="1200" dirty="0"/>
              <a:t>&gt;</a:t>
            </a:r>
            <a:endParaRPr lang="ko-KR" altLang="en-US" sz="1200" dirty="0"/>
          </a:p>
        </p:txBody>
      </p:sp>
      <p:sp>
        <p:nvSpPr>
          <p:cNvPr id="26" name="TextBox 25">
            <a:extLst>
              <a:ext uri="{FF2B5EF4-FFF2-40B4-BE49-F238E27FC236}">
                <a16:creationId xmlns:a16="http://schemas.microsoft.com/office/drawing/2014/main" id="{3C4F0A07-FD0C-810A-FDC3-FEE843E9487E}"/>
              </a:ext>
            </a:extLst>
          </p:cNvPr>
          <p:cNvSpPr txBox="1"/>
          <p:nvPr/>
        </p:nvSpPr>
        <p:spPr>
          <a:xfrm>
            <a:off x="338198" y="4143376"/>
            <a:ext cx="11515604" cy="1631216"/>
          </a:xfrm>
          <a:prstGeom prst="rect">
            <a:avLst/>
          </a:prstGeom>
          <a:noFill/>
        </p:spPr>
        <p:txBody>
          <a:bodyPr wrap="square">
            <a:spAutoFit/>
          </a:bodyPr>
          <a:lstStyle/>
          <a:p>
            <a:r>
              <a:rPr lang="en-US" altLang="ko-KR" sz="2000" b="1" dirty="0">
                <a:latin typeface="Arial" panose="020B0604020202020204" pitchFamily="34" charset="0"/>
                <a:cs typeface="Arial" panose="020B0604020202020204" pitchFamily="34" charset="0"/>
              </a:rPr>
              <a:t>O</a:t>
            </a:r>
            <a:r>
              <a:rPr lang="ko-KR" altLang="en-US" sz="2000" b="1" dirty="0" err="1">
                <a:latin typeface="Arial" panose="020B0604020202020204" pitchFamily="34" charset="0"/>
                <a:cs typeface="Arial" panose="020B0604020202020204" pitchFamily="34" charset="0"/>
              </a:rPr>
              <a:t>n</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a</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discrete</a:t>
            </a:r>
            <a:r>
              <a:rPr lang="ko-KR" altLang="en-US" sz="2000" b="1" dirty="0">
                <a:latin typeface="Arial" panose="020B0604020202020204" pitchFamily="34" charset="0"/>
                <a:cs typeface="Arial" panose="020B0604020202020204" pitchFamily="34" charset="0"/>
              </a:rPr>
              <a:t> </a:t>
            </a:r>
            <a:r>
              <a:rPr lang="ko-KR" altLang="en-US" sz="2000" b="1" dirty="0" err="1">
                <a:latin typeface="Arial" panose="020B0604020202020204" pitchFamily="34" charset="0"/>
                <a:cs typeface="Arial" panose="020B0604020202020204" pitchFamily="34" charset="0"/>
              </a:rPr>
              <a:t>particle</a:t>
            </a:r>
            <a:endParaRPr lang="en-US" altLang="ko-KR" sz="2000" b="1" dirty="0">
              <a:latin typeface="Arial" panose="020B0604020202020204" pitchFamily="34" charset="0"/>
              <a:cs typeface="Arial" panose="020B0604020202020204" pitchFamily="34" charset="0"/>
            </a:endParaRPr>
          </a:p>
          <a:p>
            <a:pPr marL="342900" indent="-342900">
              <a:buFontTx/>
              <a:buChar char="-"/>
            </a:pPr>
            <a:r>
              <a:rPr lang="en-US" altLang="ko-KR" sz="2000" dirty="0"/>
              <a:t>part of the incident radiation -&gt; </a:t>
            </a:r>
            <a:r>
              <a:rPr lang="en-US" altLang="ko-KR" sz="2000" dirty="0">
                <a:solidFill>
                  <a:srgbClr val="33486F"/>
                </a:solidFill>
              </a:rPr>
              <a:t>reflected</a:t>
            </a:r>
            <a:r>
              <a:rPr lang="en-US" altLang="ko-KR" sz="2000" dirty="0"/>
              <a:t> off the surface</a:t>
            </a:r>
          </a:p>
          <a:p>
            <a:pPr marL="342900" indent="-342900">
              <a:buFontTx/>
              <a:buChar char="-"/>
            </a:pPr>
            <a:r>
              <a:rPr lang="en-US" altLang="ko-KR" sz="2000" dirty="0"/>
              <a:t>part of the absorbed energy -&gt; </a:t>
            </a:r>
            <a:r>
              <a:rPr lang="en-US" altLang="ko-KR" sz="2000" dirty="0">
                <a:solidFill>
                  <a:srgbClr val="33486F"/>
                </a:solidFill>
              </a:rPr>
              <a:t>converted </a:t>
            </a:r>
            <a:r>
              <a:rPr lang="en-US" altLang="ko-KR" sz="2000" dirty="0"/>
              <a:t>into other forms of energy</a:t>
            </a:r>
          </a:p>
          <a:p>
            <a:pPr marL="342900" indent="-342900">
              <a:buFontTx/>
              <a:buChar char="-"/>
            </a:pPr>
            <a:r>
              <a:rPr lang="en-US" altLang="ko-KR" sz="2000" dirty="0"/>
              <a:t>part of the refractive radiation -&gt; such as heat, will </a:t>
            </a:r>
            <a:r>
              <a:rPr lang="en-US" altLang="ko-KR" sz="2000" dirty="0">
                <a:solidFill>
                  <a:srgbClr val="33486F"/>
                </a:solidFill>
              </a:rPr>
              <a:t>go through </a:t>
            </a:r>
            <a:r>
              <a:rPr lang="en-US" altLang="ko-KR" sz="2000" dirty="0"/>
              <a:t>a one-way propagation or multiple internal 								  reflection inside the particle.</a:t>
            </a:r>
            <a:endParaRPr lang="ko-KR" altLang="en-US" sz="2000" dirty="0"/>
          </a:p>
        </p:txBody>
      </p:sp>
    </p:spTree>
    <p:extLst>
      <p:ext uri="{BB962C8B-B14F-4D97-AF65-F5344CB8AC3E}">
        <p14:creationId xmlns:p14="http://schemas.microsoft.com/office/powerpoint/2010/main" val="3018207241"/>
      </p:ext>
    </p:extLst>
  </p:cSld>
  <p:clrMapOvr>
    <a:masterClrMapping/>
  </p:clrMapOvr>
</p:sld>
</file>

<file path=ppt/theme/theme1.xml><?xml version="1.0" encoding="utf-8"?>
<a:theme xmlns:a="http://schemas.openxmlformats.org/drawingml/2006/main" name="Office 2013 - 2022 테마">
  <a:themeElements>
    <a:clrScheme name="Office 2013 - 2022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7751</TotalTime>
  <Words>1548</Words>
  <Application>Microsoft Office PowerPoint</Application>
  <PresentationFormat>Widescreen</PresentationFormat>
  <Paragraphs>212</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맑은 고딕</vt:lpstr>
      <vt:lpstr>Arial</vt:lpstr>
      <vt:lpstr>Calibri</vt:lpstr>
      <vt:lpstr>Calibri Light</vt:lpstr>
      <vt:lpstr>Symbol</vt:lpstr>
      <vt:lpstr>Times New Roman</vt:lpstr>
      <vt:lpstr>Wingdings</vt:lpstr>
      <vt:lpstr>Office 2013 - 2022 테마</vt:lpstr>
      <vt:lpstr>A Paper Review</vt:lpstr>
      <vt:lpstr>Contents</vt:lpstr>
      <vt:lpstr>1. Introduction</vt:lpstr>
      <vt:lpstr>1. Introduction</vt:lpstr>
      <vt:lpstr>1. Introduction</vt:lpstr>
      <vt:lpstr>1. Introduction</vt:lpstr>
      <vt:lpstr>1. Introduction</vt:lpstr>
      <vt:lpstr>2. Infrared extinction of a discrete particle </vt:lpstr>
      <vt:lpstr>2. Infrared extinction of a discrete particle </vt:lpstr>
      <vt:lpstr>2. Infrared extinction of a discrete particle </vt:lpstr>
      <vt:lpstr>2. Infrared extinction of a discrete particle </vt:lpstr>
      <vt:lpstr>2. Infrared extinction of a discrete particle </vt:lpstr>
      <vt:lpstr>3. IR suppression characteristics of aerosol clusters </vt:lpstr>
      <vt:lpstr>3. IR suppression characteristics of aerosol clusters </vt:lpstr>
      <vt:lpstr>3. IR suppression characteristics of aerosol clusters </vt:lpstr>
      <vt:lpstr>3. IR suppression characteristics of aerosol clusters </vt:lpstr>
      <vt:lpstr>4. Aerosol particles dispersion characteristics </vt:lpstr>
      <vt:lpstr>4. Aerosol particles dispersion characteristics </vt:lpstr>
      <vt:lpstr>4. Aerosol particles dispersion characteristics </vt:lpstr>
      <vt:lpstr>5. Challenges and suggestions</vt:lpstr>
      <vt:lpstr>5. Challenges and 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TPS: Reusable Launch Vehicle</dc:title>
  <dc:creator>민정 김</dc:creator>
  <cp:lastModifiedBy>Kumaresh Selvakumar</cp:lastModifiedBy>
  <cp:revision>75</cp:revision>
  <cp:lastPrinted>2024-02-21T00:53:15Z</cp:lastPrinted>
  <dcterms:created xsi:type="dcterms:W3CDTF">2023-10-13T04:59:19Z</dcterms:created>
  <dcterms:modified xsi:type="dcterms:W3CDTF">2024-05-13T02:29:23Z</dcterms:modified>
</cp:coreProperties>
</file>